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68" r:id="rId5"/>
    <p:sldId id="272" r:id="rId6"/>
    <p:sldId id="276" r:id="rId7"/>
    <p:sldId id="269" r:id="rId8"/>
    <p:sldId id="270" r:id="rId9"/>
    <p:sldId id="277" r:id="rId10"/>
    <p:sldId id="274" r:id="rId11"/>
    <p:sldId id="275" r:id="rId12"/>
    <p:sldId id="278" r:id="rId13"/>
    <p:sldId id="279" r:id="rId14"/>
    <p:sldId id="280" r:id="rId15"/>
    <p:sldId id="281" r:id="rId16"/>
    <p:sldId id="282" r:id="rId17"/>
    <p:sldId id="266" r:id="rId18"/>
    <p:sldId id="283" r:id="rId19"/>
  </p:sldIdLst>
  <p:sldSz cx="12192000" cy="6858000"/>
  <p:notesSz cx="6858000" cy="9144000"/>
  <p:embeddedFontLst>
    <p:embeddedFont>
      <p:font typeface="나눔스퀘어 Light" panose="020B0600000101010101" pitchFamily="50" charset="-127"/>
      <p:regular r:id="rId21"/>
    </p:embeddedFont>
    <p:embeddedFont>
      <p:font typeface="Great Vibes" panose="02000507080000020002" pitchFamily="2" charset="0"/>
      <p:regular r:id="rId22"/>
    </p:embeddedFont>
    <p:embeddedFont>
      <p:font typeface="AppleSDGothicNeoH00" panose="02000503000000000000" pitchFamily="2" charset="-127"/>
      <p:regular r:id="rId23"/>
    </p:embeddedFont>
    <p:embeddedFont>
      <p:font typeface="AppleSDGothicNeoEB00" panose="02000503000000000000" pitchFamily="2" charset="-127"/>
      <p:regular r:id="rId24"/>
    </p:embeddedFont>
    <p:embeddedFont>
      <p:font typeface="AppleSDGothicNeoB00" panose="02000503000000000000" pitchFamily="2" charset="-127"/>
      <p:regular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eebo" panose="00000500000000000000" pitchFamily="2" charset="-79"/>
      <p:regular r:id="rId34"/>
      <p:bold r:id="rId35"/>
    </p:embeddedFont>
    <p:embeddedFont>
      <p:font typeface="나눔스퀘어" panose="020B0600000101010101" pitchFamily="50" charset="-127"/>
      <p:regular r:id="rId36"/>
    </p:embeddedFont>
    <p:embeddedFont>
      <p:font typeface="나눔스퀘어 Bold" panose="020B0600000101010101" pitchFamily="50" charset="-127"/>
      <p:bold r:id="rId37"/>
    </p:embeddedFont>
    <p:embeddedFont>
      <p:font typeface="Heebo Black" panose="00000A00000000000000" pitchFamily="2" charset="-79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7BA5CC"/>
    <a:srgbClr val="518ABE"/>
    <a:srgbClr val="3F80BA"/>
    <a:srgbClr val="4A6537"/>
    <a:srgbClr val="6E8460"/>
    <a:srgbClr val="889A7B"/>
    <a:srgbClr val="23262D"/>
    <a:srgbClr val="787E8C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pos="3840"/>
        <p:guide pos="483"/>
        <p:guide pos="7242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8651E-64DB-41A7-8BB9-8A13F574A990}" type="datetimeFigureOut">
              <a:rPr lang="ko-KR" altLang="en-US" smtClean="0"/>
              <a:t>2023-04-20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A9A60-A147-4EC5-82B8-9AB494208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67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6146F-7F99-4785-89EF-EA784DB60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B411E6-CF74-4A4C-949A-636DDA73A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A88E7E-F8EA-4A29-A126-0118C2B2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3C4461-A1B9-4813-94D5-A5E611F4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2810A-251D-4122-94B7-759E2F0B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5084F-C5BE-4952-A03E-45DA79D9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568F4A-9B2C-4CDE-8390-7765B0D7D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8BEEB-566E-4D22-BD2D-295DDA031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F73B9-F4CC-4332-9B80-DA6F2F05F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57260-F424-4315-9E21-AA9E798C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7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46B9EF-10F1-4FEB-B8EF-718ED48AB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609F29-3B20-46CF-9EF6-C302B4242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E9D09-7AF0-44CB-B573-482F40C3B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09D26-5714-4596-91EB-C7CAAB97E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ED19BD-8DC0-4AC5-BE58-82A71C055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4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282FA-446C-4E72-98A4-A60BBC4D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1788B7-4305-49DC-8A56-E208F8CFC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A25AB-F5C8-4A28-A5EF-D936E042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ABA1D5-CE22-4FB9-9D7E-058CBB114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09A144-8F6E-4EED-A26A-A18D3EF05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75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9FC49-E4F4-4022-82D7-2E886258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8465C1-CEE5-4640-AB64-E33EAC1EB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02B877-9F42-433A-8B25-BBBEF13D9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DA0C1-E60F-4AC0-8F99-9EB01E2D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044ED-3A2F-437C-8144-844B37B0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AC315-9780-420E-BE97-7BDA213C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56BBE-878D-4B9A-91FC-04112210C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29AB0B-0C6C-4D53-82FD-A41FEDDE7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12D47F-48E3-45B2-9643-6C34EEF2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728C7F-B354-455C-9129-C73268628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23BE79-2036-4C83-AF08-0619D0BA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5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2E89C-80CB-4FBD-B7A9-96100A3D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39770-1D6D-4888-B80E-9DDF42215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531456-AA18-4906-A433-B9FBE574D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1F56EC-EA9F-463F-8163-343D1CF42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F17124-C029-4734-B152-9DE44524A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98F195-E1CD-440C-AA04-5AD24E0C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D9CCEB-6EBA-40C6-99F7-5B756367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FEDE0F-7E96-4AA2-B343-F57A69BA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19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1E69D-EF0F-486D-AD01-6EE69B76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19C610-9760-47C2-9694-AE45310D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30EFC1-6682-4A6C-93C5-4E2CE10E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BE0D63-196F-4BF6-BCDC-0343B234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03F8AC-7354-4816-A4AC-155FDD9EE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49E05B-1354-402D-9018-4E056B09E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F0DAA1-DEE1-41F6-8278-25A89695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3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AFB5C-7AEC-41EF-BA3D-82A1D2A8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D3B431-63C0-4C86-8EF8-4423093E4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52942F-52AD-41C1-A6FB-F2C9D46C7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787BD0-A491-4FD4-B986-84BA052FE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7B187B-1F97-45D3-B9B2-A1DA75EC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6BF550-DE19-42B9-9BE8-1CA325E1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6EDF3-E986-4503-802B-64C12F45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601A9-AAD3-45B7-949D-E5E1141BB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B4B43C-E7CB-43A6-BB39-76D2E7861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86A0B4-A9CB-4AEA-8ED0-84AFDE31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4721BA-3B1A-414A-9F0D-4DD9A4E1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7B3389-743C-4504-AB01-9CE40367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8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6A3CE4-44AE-467B-9C91-4F7EAC0F2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9622D0-6B4D-439C-95B9-D712DAF7D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30204-B40B-4F9C-AD4F-533EB64C2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B4031-EB3C-4976-9FBF-60744D118B2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670CF-1303-4AF9-891E-705185EC9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39D4D-3F9E-4478-9E29-606D39831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2DED4-3BBC-4149-BD3D-B169A2F32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4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7.wdp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microsoft.com/office/2007/relationships/hdphoto" Target="../media/hdphoto9.wdp"/><Relationship Id="rId10" Type="http://schemas.openxmlformats.org/officeDocument/2006/relationships/image" Target="../media/image4.png"/><Relationship Id="rId4" Type="http://schemas.openxmlformats.org/officeDocument/2006/relationships/image" Target="../media/image34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6.wdp"/><Relationship Id="rId1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image" Target="../media/image12.jpeg"/><Relationship Id="rId2" Type="http://schemas.openxmlformats.org/officeDocument/2006/relationships/image" Target="../media/image4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tiff"/><Relationship Id="rId7" Type="http://schemas.openxmlformats.org/officeDocument/2006/relationships/image" Target="../media/image24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tiff"/><Relationship Id="rId10" Type="http://schemas.openxmlformats.org/officeDocument/2006/relationships/image" Target="../media/image4.png"/><Relationship Id="rId4" Type="http://schemas.openxmlformats.org/officeDocument/2006/relationships/image" Target="../media/image21.tiff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7B2EE40-A428-4FD3-9647-73CE8A365049}"/>
              </a:ext>
            </a:extLst>
          </p:cNvPr>
          <p:cNvSpPr txBox="1"/>
          <p:nvPr/>
        </p:nvSpPr>
        <p:spPr>
          <a:xfrm>
            <a:off x="574415" y="1254063"/>
            <a:ext cx="22236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eebo Black" panose="00000A00000000000000" pitchFamily="2" charset="-79"/>
                <a:cs typeface="Heebo Black" panose="00000A00000000000000" pitchFamily="2" charset="-79"/>
              </a:rPr>
              <a:t>Samsung SW Academy For Youth</a:t>
            </a:r>
            <a:endParaRPr 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Heebo Black" panose="00000A00000000000000" pitchFamily="2" charset="-79"/>
              <a:cs typeface="Heebo Black" panose="00000A00000000000000" pitchFamily="2" charset="-79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A812C6D-3D2C-44BE-834E-DF6C22A2604F}"/>
              </a:ext>
            </a:extLst>
          </p:cNvPr>
          <p:cNvCxnSpPr>
            <a:cxnSpLocks/>
          </p:cNvCxnSpPr>
          <p:nvPr/>
        </p:nvCxnSpPr>
        <p:spPr>
          <a:xfrm>
            <a:off x="666750" y="2511080"/>
            <a:ext cx="4829378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BCA2E0-25F3-46FE-86A2-B363839F7072}"/>
              </a:ext>
            </a:extLst>
          </p:cNvPr>
          <p:cNvSpPr txBox="1"/>
          <p:nvPr/>
        </p:nvSpPr>
        <p:spPr>
          <a:xfrm>
            <a:off x="666750" y="6170057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SKYEYE</a:t>
            </a:r>
            <a:endParaRPr 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ebo Black" panose="00000A00000000000000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39212-6A74-433D-BF83-34F7448C0761}"/>
              </a:ext>
            </a:extLst>
          </p:cNvPr>
          <p:cNvSpPr txBox="1"/>
          <p:nvPr/>
        </p:nvSpPr>
        <p:spPr>
          <a:xfrm>
            <a:off x="666750" y="5862280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구미 </a:t>
            </a:r>
            <a:r>
              <a:rPr lang="en-US" altLang="ko-KR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2</a:t>
            </a:r>
            <a:r>
              <a:rPr lang="ko-KR" altLang="en-US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반 팀 </a:t>
            </a:r>
            <a:r>
              <a:rPr lang="en-US" altLang="ko-KR" sz="12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D202</a:t>
            </a:r>
            <a:endParaRPr lang="en-US" sz="12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ebo Black" panose="00000A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6DC7-827C-49B2-9E0F-97D16166FA07}"/>
              </a:ext>
            </a:extLst>
          </p:cNvPr>
          <p:cNvSpPr txBox="1"/>
          <p:nvPr/>
        </p:nvSpPr>
        <p:spPr>
          <a:xfrm>
            <a:off x="551826" y="1465417"/>
            <a:ext cx="2172390" cy="948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Heebo Black" panose="00000A00000000000000" pitchFamily="2" charset="-79"/>
              </a:rPr>
              <a:t>AI 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Heebo Black" panose="00000A00000000000000" pitchFamily="2" charset="-79"/>
              </a:rPr>
              <a:t>영상 분석을 통한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Heebo Black" panose="00000A00000000000000" pitchFamily="2" charset="-79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cs typeface="Heebo Black" panose="00000A00000000000000" pitchFamily="2" charset="-79"/>
              </a:rPr>
              <a:t>건물 균열 탐지</a:t>
            </a:r>
            <a:endParaRPr lang="en-US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cs typeface="Heebo Black" panose="00000A00000000000000" pitchFamily="2" charset="-79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101" y="-1"/>
            <a:ext cx="6065899" cy="6867055"/>
          </a:xfrm>
          <a:prstGeom prst="rect">
            <a:avLst/>
          </a:prstGeom>
        </p:spPr>
      </p:pic>
      <p:pic>
        <p:nvPicPr>
          <p:cNvPr id="1028" name="Picture 4" descr="DJI 초강력 소형 드론 '매빅 Mini' 6일부터 국내 예약판매 시작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251" l="11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391" y="114705"/>
            <a:ext cx="1993046" cy="113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48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31044" y="1135295"/>
            <a:ext cx="10729913" cy="4973892"/>
            <a:chOff x="766763" y="1135295"/>
            <a:chExt cx="10729913" cy="4973892"/>
          </a:xfrm>
        </p:grpSpPr>
        <p:cxnSp>
          <p:nvCxnSpPr>
            <p:cNvPr id="15" name="직선 연결선 14"/>
            <p:cNvCxnSpPr/>
            <p:nvPr/>
          </p:nvCxnSpPr>
          <p:spPr>
            <a:xfrm flipH="1">
              <a:off x="3265171" y="2250939"/>
              <a:ext cx="2154554" cy="3284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4556760" y="2545484"/>
              <a:ext cx="1068537" cy="18352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28" name="Picture 4" descr="수요건축회] '라떼는 말이야! 63빌딩이 우리나라에서 제일 높았어!'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29" b="100000" l="0" r="100000">
                          <a14:foregroundMark x1="47000" y1="16383" x2="52500" y2="18349"/>
                          <a14:foregroundMark x1="45833" y1="17038" x2="45833" y2="17824"/>
                          <a14:foregroundMark x1="43333" y1="9699" x2="43500" y2="13237"/>
                          <a14:backgroundMark x1="25333" y1="61599" x2="11833" y2="73788"/>
                          <a14:backgroundMark x1="63333" y1="57798" x2="61500" y2="69069"/>
                          <a14:backgroundMark x1="59333" y1="55177" x2="60333" y2="65662"/>
                          <a14:backgroundMark x1="71000" y1="61992" x2="92333" y2="75623"/>
                          <a14:backgroundMark x1="60167" y1="69856" x2="91500" y2="79554"/>
                          <a14:backgroundMark x1="60667" y1="73001" x2="60667" y2="73001"/>
                          <a14:backgroundMark x1="60333" y1="70511" x2="60333" y2="74443"/>
                          <a14:backgroundMark x1="60667" y1="75885" x2="60667" y2="768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763" y="1135295"/>
              <a:ext cx="3911317" cy="4973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라즈베리파이4 모델 B 출시! 상세스펙/가격/출시일/비교 — Open Tech View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763" b="89802" l="10000" r="92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1" t="12556" r="7061" b="15785"/>
            <a:stretch/>
          </p:blipFill>
          <p:spPr bwMode="auto">
            <a:xfrm>
              <a:off x="6666625" y="1135295"/>
              <a:ext cx="1615270" cy="99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구부러진 연결선 2"/>
            <p:cNvCxnSpPr>
              <a:stCxn id="1030" idx="1"/>
              <a:endCxn id="26" idx="0"/>
            </p:cNvCxnSpPr>
            <p:nvPr/>
          </p:nvCxnSpPr>
          <p:spPr>
            <a:xfrm rot="10800000" flipV="1">
              <a:off x="5900615" y="1631060"/>
              <a:ext cx="766010" cy="388661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433" y="2561242"/>
              <a:ext cx="1364610" cy="1819480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3242433" y="1516284"/>
              <a:ext cx="1435647" cy="503437"/>
            </a:xfrm>
            <a:prstGeom prst="roundRect">
              <a:avLst/>
            </a:prstGeom>
            <a:solidFill>
              <a:srgbClr val="23262D"/>
            </a:solidFill>
            <a:ln w="19050">
              <a:solidFill>
                <a:srgbClr val="43485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92445" y="1583336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균열감지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6626" y="2459618"/>
              <a:ext cx="4830050" cy="3397337"/>
            </a:xfrm>
            <a:prstGeom prst="rect">
              <a:avLst/>
            </a:prstGeom>
          </p:spPr>
        </p:pic>
        <p:sp>
          <p:nvSpPr>
            <p:cNvPr id="32" name="모서리가 둥근 직사각형 31"/>
            <p:cNvSpPr/>
            <p:nvPr/>
          </p:nvSpPr>
          <p:spPr>
            <a:xfrm>
              <a:off x="9874500" y="1814555"/>
              <a:ext cx="1435647" cy="503437"/>
            </a:xfrm>
            <a:prstGeom prst="roundRect">
              <a:avLst/>
            </a:prstGeom>
            <a:solidFill>
              <a:srgbClr val="23262D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24512" y="1881607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사진 캡처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6" name="Picture 4" descr="DJI 초강력 소형 드론 '매빅 Mini' 6일부터 국내 예약판매 시작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251" l="11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30"/>
            <a:stretch/>
          </p:blipFill>
          <p:spPr bwMode="auto">
            <a:xfrm>
              <a:off x="4944351" y="2019722"/>
              <a:ext cx="1912527" cy="879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8033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31044" y="1584375"/>
            <a:ext cx="10729913" cy="3981125"/>
            <a:chOff x="766763" y="1625492"/>
            <a:chExt cx="10729913" cy="398112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0766" y="2240601"/>
              <a:ext cx="4425910" cy="318443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078" name="Picture 6" descr="데이터베이스 시스템 개요 - 기본 용어(데이터, 정보, DB, DBMS, DBS, 스키마, 상태) : 네이버 블로그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47863" y1="20714" x2="42308" y2="77143"/>
                          <a14:foregroundMark x1="79487" y1="30714" x2="64103" y2="90000"/>
                          <a14:foregroundMark x1="66239" y1="25000" x2="43162" y2="58929"/>
                          <a14:foregroundMark x1="64530" y1="16786" x2="50427" y2="28929"/>
                          <a14:foregroundMark x1="82906" y1="47857" x2="84615" y2="74286"/>
                          <a14:foregroundMark x1="94017" y1="37857" x2="85897" y2="63929"/>
                          <a14:foregroundMark x1="90171" y1="40357" x2="77350" y2="60357"/>
                          <a14:foregroundMark x1="68803" y1="45357" x2="53846" y2="73214"/>
                          <a14:foregroundMark x1="58974" y1="46786" x2="52137" y2="61071"/>
                          <a14:foregroundMark x1="46581" y1="45357" x2="32479" y2="63571"/>
                          <a14:foregroundMark x1="32479" y1="39643" x2="21368" y2="55000"/>
                          <a14:foregroundMark x1="23077" y1="38571" x2="8974" y2="62143"/>
                          <a14:foregroundMark x1="13248" y1="41071" x2="8547" y2="56786"/>
                          <a14:foregroundMark x1="9829" y1="36071" x2="4701" y2="52500"/>
                          <a14:foregroundMark x1="9402" y1="47500" x2="8120" y2="67857"/>
                          <a14:foregroundMark x1="19231" y1="57500" x2="20085" y2="71071"/>
                          <a14:foregroundMark x1="26923" y1="51071" x2="23504" y2="64286"/>
                          <a14:foregroundMark x1="42308" y1="57857" x2="40171" y2="69286"/>
                          <a14:foregroundMark x1="62821" y1="55357" x2="61538" y2="67143"/>
                          <a14:foregroundMark x1="70085" y1="57857" x2="64103" y2="76071"/>
                          <a14:foregroundMark x1="69231" y1="73214" x2="69231" y2="82500"/>
                          <a14:foregroundMark x1="76068" y1="77500" x2="73504" y2="90714"/>
                          <a14:foregroundMark x1="34615" y1="92857" x2="34615" y2="92857"/>
                          <a14:foregroundMark x1="6410" y1="84643" x2="8547" y2="87857"/>
                          <a14:foregroundMark x1="8547" y1="87500" x2="8547" y2="88571"/>
                          <a14:foregroundMark x1="10256" y1="85000" x2="9829" y2="87143"/>
                          <a14:foregroundMark x1="12393" y1="85714" x2="12821" y2="88571"/>
                          <a14:foregroundMark x1="16239" y1="86786" x2="16239" y2="88929"/>
                          <a14:foregroundMark x1="20085" y1="88929" x2="21368" y2="89643"/>
                          <a14:foregroundMark x1="26068" y1="88929" x2="26496" y2="91429"/>
                          <a14:foregroundMark x1="29915" y1="91429" x2="31197" y2="92143"/>
                          <a14:foregroundMark x1="32906" y1="91071" x2="35043" y2="91786"/>
                          <a14:foregroundMark x1="39744" y1="90714" x2="42308" y2="91429"/>
                          <a14:foregroundMark x1="47436" y1="91429" x2="48291" y2="92500"/>
                          <a14:foregroundMark x1="50855" y1="91429" x2="51709" y2="92143"/>
                          <a14:foregroundMark x1="54701" y1="92143" x2="56410" y2="91786"/>
                          <a14:foregroundMark x1="58547" y1="92143" x2="59402" y2="92143"/>
                          <a14:foregroundMark x1="66239" y1="91071" x2="66239" y2="92500"/>
                          <a14:foregroundMark x1="69658" y1="91429" x2="70940" y2="91786"/>
                          <a14:foregroundMark x1="74359" y1="89643" x2="74786" y2="91429"/>
                          <a14:foregroundMark x1="78205" y1="89286" x2="78205" y2="90714"/>
                          <a14:foregroundMark x1="81624" y1="88929" x2="81624" y2="90357"/>
                          <a14:foregroundMark x1="85043" y1="87857" x2="85043" y2="88929"/>
                          <a14:foregroundMark x1="86752" y1="87143" x2="86752" y2="88929"/>
                          <a14:foregroundMark x1="89316" y1="88214" x2="89316" y2="88214"/>
                          <a14:foregroundMark x1="92735" y1="85357" x2="92735" y2="86429"/>
                          <a14:foregroundMark x1="94444" y1="83571" x2="94017" y2="87143"/>
                          <a14:foregroundMark x1="96154" y1="83571" x2="95726" y2="85714"/>
                          <a14:foregroundMark x1="97009" y1="84286" x2="96581" y2="85714"/>
                          <a14:foregroundMark x1="92735" y1="87500" x2="86752" y2="89643"/>
                          <a14:foregroundMark x1="87179" y1="89286" x2="82906" y2="90357"/>
                          <a14:foregroundMark x1="82479" y1="90357" x2="77350" y2="91071"/>
                          <a14:foregroundMark x1="77350" y1="91071" x2="70940" y2="91786"/>
                          <a14:foregroundMark x1="70940" y1="91429" x2="70085" y2="92143"/>
                          <a14:foregroundMark x1="73504" y1="90714" x2="71368" y2="92143"/>
                          <a14:foregroundMark x1="76923" y1="90714" x2="73077" y2="92500"/>
                          <a14:foregroundMark x1="76068" y1="91786" x2="70513" y2="92500"/>
                          <a14:foregroundMark x1="70085" y1="92857" x2="63675" y2="93571"/>
                          <a14:foregroundMark x1="59829" y1="93929" x2="54274" y2="94286"/>
                          <a14:foregroundMark x1="57692" y1="93571" x2="57692" y2="93571"/>
                          <a14:foregroundMark x1="56410" y1="94286" x2="49573" y2="93929"/>
                          <a14:foregroundMark x1="49573" y1="95000" x2="37179" y2="93571"/>
                          <a14:foregroundMark x1="36752" y1="93571" x2="24786" y2="92857"/>
                          <a14:backgroundMark x1="34188" y1="714" x2="34188" y2="714"/>
                          <a14:backgroundMark x1="53846" y1="714" x2="53846" y2="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5"/>
            <a:stretch/>
          </p:blipFill>
          <p:spPr bwMode="auto">
            <a:xfrm>
              <a:off x="4605704" y="2967359"/>
              <a:ext cx="1482449" cy="1727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모서리가 둥근 직사각형 15"/>
            <p:cNvSpPr/>
            <p:nvPr/>
          </p:nvSpPr>
          <p:spPr>
            <a:xfrm>
              <a:off x="1865880" y="1625492"/>
              <a:ext cx="1435647" cy="503437"/>
            </a:xfrm>
            <a:prstGeom prst="roundRect">
              <a:avLst/>
            </a:prstGeom>
            <a:solidFill>
              <a:srgbClr val="23262D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15892" y="1692544"/>
              <a:ext cx="144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DB</a:t>
              </a:r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전송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24708" t="15918" r="20520" b="17392"/>
            <a:stretch/>
          </p:blipFill>
          <p:spPr>
            <a:xfrm>
              <a:off x="766763" y="2698436"/>
              <a:ext cx="2865121" cy="226568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81747" y="5237285"/>
              <a:ext cx="5702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Flask </a:t>
              </a:r>
              <a:r>
                <a:rPr lang="ko-KR" altLang="en-US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서버에서 </a:t>
              </a:r>
              <a:r>
                <a:rPr lang="en-US" altLang="ko-KR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AI</a:t>
              </a:r>
              <a:r>
                <a:rPr lang="ko-KR" altLang="en-US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이용한 균열 </a:t>
              </a: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분석</a:t>
              </a:r>
              <a:r>
                <a:rPr lang="ko-KR" altLang="en-US" b="1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후 분류하여 저장</a:t>
              </a:r>
              <a:endPara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>
              <a:off x="3862480" y="3831276"/>
              <a:ext cx="5126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8977919" y="1625492"/>
              <a:ext cx="1435647" cy="503437"/>
            </a:xfrm>
            <a:prstGeom prst="roundRect">
              <a:avLst/>
            </a:prstGeom>
            <a:solidFill>
              <a:srgbClr val="23262D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27931" y="1692544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4. </a:t>
              </a:r>
              <a:r>
                <a:rPr lang="ko-KR" altLang="en-US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사진 조회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>
              <a:off x="6318749" y="3831276"/>
              <a:ext cx="51262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624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74438" y="1232844"/>
            <a:ext cx="10643125" cy="4684188"/>
            <a:chOff x="731044" y="1065621"/>
            <a:chExt cx="10643125" cy="4684188"/>
          </a:xfrm>
        </p:grpSpPr>
        <p:grpSp>
          <p:nvGrpSpPr>
            <p:cNvPr id="196" name="그룹 195"/>
            <p:cNvGrpSpPr/>
            <p:nvPr/>
          </p:nvGrpSpPr>
          <p:grpSpPr>
            <a:xfrm>
              <a:off x="731044" y="1065621"/>
              <a:ext cx="10643125" cy="4684188"/>
              <a:chOff x="766763" y="1065621"/>
              <a:chExt cx="10643125" cy="4684188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5764989" y="1065621"/>
                <a:ext cx="662022" cy="662022"/>
              </a:xfrm>
              <a:prstGeom prst="ellipse">
                <a:avLst/>
              </a:prstGeom>
              <a:solidFill>
                <a:srgbClr val="23262D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2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시작</a:t>
                </a:r>
                <a:endPara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5402737" y="2057414"/>
                <a:ext cx="1386526" cy="902948"/>
              </a:xfrm>
              <a:prstGeom prst="rect">
                <a:avLst/>
              </a:prstGeom>
              <a:solidFill>
                <a:srgbClr val="5E636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 페이지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5638800" y="3450426"/>
                <a:ext cx="914400" cy="914400"/>
              </a:xfrm>
              <a:prstGeom prst="ellipse">
                <a:avLst/>
              </a:prstGeom>
              <a:solidFill>
                <a:srgbClr val="23262D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2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로그인</a:t>
                </a:r>
                <a:endPara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766763" y="4835409"/>
                <a:ext cx="2239540" cy="914400"/>
              </a:xfrm>
              <a:prstGeom prst="rect">
                <a:avLst/>
              </a:prstGeom>
              <a:solidFill>
                <a:srgbClr val="5E636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사진 보기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567958" y="4835409"/>
                <a:ext cx="2239540" cy="914400"/>
              </a:xfrm>
              <a:prstGeom prst="rect">
                <a:avLst/>
              </a:prstGeom>
              <a:solidFill>
                <a:srgbClr val="5E636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날씨 데이터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9170348" y="4835409"/>
                <a:ext cx="2239540" cy="914400"/>
              </a:xfrm>
              <a:prstGeom prst="rect">
                <a:avLst/>
              </a:prstGeom>
              <a:solidFill>
                <a:srgbClr val="5E636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자유게시판</a:t>
                </a:r>
                <a:endPara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en-US" altLang="ko-KR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확장 기능</a:t>
                </a:r>
                <a:r>
                  <a:rPr lang="en-US" altLang="ko-KR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369153" y="4835409"/>
                <a:ext cx="2239540" cy="914400"/>
              </a:xfrm>
              <a:prstGeom prst="rect">
                <a:avLst/>
              </a:prstGeom>
              <a:solidFill>
                <a:srgbClr val="5E636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비행금지구역 확인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3456210" y="2748194"/>
                <a:ext cx="914400" cy="914400"/>
              </a:xfrm>
              <a:prstGeom prst="ellipse">
                <a:avLst/>
              </a:prstGeom>
              <a:solidFill>
                <a:srgbClr val="23262D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20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로그아웃</a:t>
                </a:r>
                <a:endPara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8" name="직선 화살표 연결선 7"/>
            <p:cNvCxnSpPr>
              <a:stCxn id="2" idx="4"/>
              <a:endCxn id="3" idx="0"/>
            </p:cNvCxnSpPr>
            <p:nvPr/>
          </p:nvCxnSpPr>
          <p:spPr>
            <a:xfrm>
              <a:off x="6060281" y="1727643"/>
              <a:ext cx="0" cy="3297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3" idx="2"/>
              <a:endCxn id="26" idx="0"/>
            </p:cNvCxnSpPr>
            <p:nvPr/>
          </p:nvCxnSpPr>
          <p:spPr>
            <a:xfrm>
              <a:off x="6060281" y="2960362"/>
              <a:ext cx="0" cy="490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26" idx="4"/>
              <a:endCxn id="27" idx="0"/>
            </p:cNvCxnSpPr>
            <p:nvPr/>
          </p:nvCxnSpPr>
          <p:spPr>
            <a:xfrm rot="5400000">
              <a:off x="3720257" y="2495384"/>
              <a:ext cx="470583" cy="420946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26" idx="4"/>
              <a:endCxn id="28" idx="0"/>
            </p:cNvCxnSpPr>
            <p:nvPr/>
          </p:nvCxnSpPr>
          <p:spPr>
            <a:xfrm rot="5400000">
              <a:off x="5120854" y="3895981"/>
              <a:ext cx="470583" cy="140827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26" idx="4"/>
              <a:endCxn id="30" idx="0"/>
            </p:cNvCxnSpPr>
            <p:nvPr/>
          </p:nvCxnSpPr>
          <p:spPr>
            <a:xfrm rot="16200000" flipH="1">
              <a:off x="6521451" y="3903655"/>
              <a:ext cx="470583" cy="139292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26" idx="4"/>
              <a:endCxn id="29" idx="0"/>
            </p:cNvCxnSpPr>
            <p:nvPr/>
          </p:nvCxnSpPr>
          <p:spPr>
            <a:xfrm rot="16200000" flipH="1">
              <a:off x="7922049" y="2503058"/>
              <a:ext cx="470583" cy="41941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26" idx="2"/>
              <a:endCxn id="31" idx="4"/>
            </p:cNvCxnSpPr>
            <p:nvPr/>
          </p:nvCxnSpPr>
          <p:spPr>
            <a:xfrm rot="10800000">
              <a:off x="3877691" y="3662594"/>
              <a:ext cx="1725390" cy="24503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>
              <a:stCxn id="31" idx="0"/>
              <a:endCxn id="3" idx="1"/>
            </p:cNvCxnSpPr>
            <p:nvPr/>
          </p:nvCxnSpPr>
          <p:spPr>
            <a:xfrm rot="5400000" flipH="1" flipV="1">
              <a:off x="4502701" y="1883878"/>
              <a:ext cx="239306" cy="148932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1747" y="1277574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건축 </a:t>
            </a:r>
            <a:r>
              <a:rPr lang="ko-KR" alt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구조사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3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81747" y="1277574"/>
            <a:ext cx="183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드론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촬영자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22460" y="1038686"/>
            <a:ext cx="8747081" cy="5072504"/>
            <a:chOff x="1722460" y="1065621"/>
            <a:chExt cx="8747081" cy="5072504"/>
          </a:xfrm>
        </p:grpSpPr>
        <p:cxnSp>
          <p:nvCxnSpPr>
            <p:cNvPr id="8" name="직선 화살표 연결선 7"/>
            <p:cNvCxnSpPr>
              <a:stCxn id="2" idx="4"/>
              <a:endCxn id="3" idx="0"/>
            </p:cNvCxnSpPr>
            <p:nvPr/>
          </p:nvCxnSpPr>
          <p:spPr>
            <a:xfrm>
              <a:off x="5202557" y="1727643"/>
              <a:ext cx="0" cy="3297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3" idx="2"/>
              <a:endCxn id="26" idx="0"/>
            </p:cNvCxnSpPr>
            <p:nvPr/>
          </p:nvCxnSpPr>
          <p:spPr>
            <a:xfrm>
              <a:off x="5202557" y="2960362"/>
              <a:ext cx="4823" cy="197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26" idx="4"/>
              <a:endCxn id="27" idx="0"/>
            </p:cNvCxnSpPr>
            <p:nvPr/>
          </p:nvCxnSpPr>
          <p:spPr>
            <a:xfrm rot="5400000">
              <a:off x="3643156" y="3271184"/>
              <a:ext cx="763299" cy="236515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26" idx="6"/>
              <a:endCxn id="28" idx="1"/>
            </p:cNvCxnSpPr>
            <p:nvPr/>
          </p:nvCxnSpPr>
          <p:spPr>
            <a:xfrm flipV="1">
              <a:off x="5669403" y="3220360"/>
              <a:ext cx="2560598" cy="39455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26" idx="6"/>
              <a:endCxn id="30" idx="1"/>
            </p:cNvCxnSpPr>
            <p:nvPr/>
          </p:nvCxnSpPr>
          <p:spPr>
            <a:xfrm flipV="1">
              <a:off x="5669403" y="1996384"/>
              <a:ext cx="2560598" cy="161852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26" idx="2"/>
              <a:endCxn id="31" idx="4"/>
            </p:cNvCxnSpPr>
            <p:nvPr/>
          </p:nvCxnSpPr>
          <p:spPr>
            <a:xfrm rot="10800000">
              <a:off x="3019967" y="3467630"/>
              <a:ext cx="1725390" cy="147281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>
              <a:stCxn id="31" idx="0"/>
              <a:endCxn id="3" idx="1"/>
            </p:cNvCxnSpPr>
            <p:nvPr/>
          </p:nvCxnSpPr>
          <p:spPr>
            <a:xfrm rot="5400000" flipH="1" flipV="1">
              <a:off x="3742460" y="1786396"/>
              <a:ext cx="44341" cy="148932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27" idx="3"/>
              <a:endCxn id="71" idx="2"/>
            </p:cNvCxnSpPr>
            <p:nvPr/>
          </p:nvCxnSpPr>
          <p:spPr>
            <a:xfrm>
              <a:off x="3962000" y="5292609"/>
              <a:ext cx="19338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>
              <a:off x="1722460" y="1065621"/>
              <a:ext cx="8747081" cy="5072504"/>
              <a:chOff x="1195914" y="1065621"/>
              <a:chExt cx="8747081" cy="5072504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4345000" y="1065621"/>
                <a:ext cx="662022" cy="662022"/>
              </a:xfrm>
              <a:prstGeom prst="ellipse">
                <a:avLst/>
              </a:prstGeom>
              <a:solidFill>
                <a:srgbClr val="23262D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2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시작</a:t>
                </a:r>
                <a:endPara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3982748" y="2057414"/>
                <a:ext cx="1386526" cy="902948"/>
              </a:xfrm>
              <a:prstGeom prst="rect">
                <a:avLst/>
              </a:prstGeom>
              <a:solidFill>
                <a:srgbClr val="5E636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메인 페이지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4218811" y="3157710"/>
                <a:ext cx="924046" cy="914400"/>
              </a:xfrm>
              <a:prstGeom prst="ellipse">
                <a:avLst/>
              </a:prstGeom>
              <a:solidFill>
                <a:srgbClr val="23262D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2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로그인</a:t>
                </a:r>
                <a:endPara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195914" y="4835409"/>
                <a:ext cx="2239540" cy="914400"/>
              </a:xfrm>
              <a:prstGeom prst="rect">
                <a:avLst/>
              </a:prstGeom>
              <a:solidFill>
                <a:srgbClr val="5E636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 err="1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드론</a:t>
                </a:r>
                <a:r>
                  <a:rPr lang="ko-KR" alt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화면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7703455" y="2763160"/>
                <a:ext cx="2239540" cy="914400"/>
              </a:xfrm>
              <a:prstGeom prst="rect">
                <a:avLst/>
              </a:prstGeom>
              <a:solidFill>
                <a:srgbClr val="5E636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날씨 데이터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7703455" y="1539184"/>
                <a:ext cx="2239540" cy="914400"/>
              </a:xfrm>
              <a:prstGeom prst="rect">
                <a:avLst/>
              </a:prstGeom>
              <a:solidFill>
                <a:srgbClr val="5E636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비행금지구역 확인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2036221" y="2553229"/>
                <a:ext cx="914400" cy="914400"/>
              </a:xfrm>
              <a:prstGeom prst="ellipse">
                <a:avLst/>
              </a:prstGeom>
              <a:solidFill>
                <a:srgbClr val="23262D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20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로그아웃</a:t>
                </a:r>
                <a:endPara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5369274" y="4835409"/>
                <a:ext cx="924046" cy="914400"/>
              </a:xfrm>
              <a:prstGeom prst="ellipse">
                <a:avLst/>
              </a:prstGeom>
              <a:solidFill>
                <a:srgbClr val="23262D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2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건물 선택</a:t>
                </a:r>
                <a:endPara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7703455" y="4116636"/>
                <a:ext cx="2239540" cy="914400"/>
              </a:xfrm>
              <a:prstGeom prst="rect">
                <a:avLst/>
              </a:prstGeom>
              <a:solidFill>
                <a:srgbClr val="5E636E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영상 촬영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8361202" y="5223725"/>
                <a:ext cx="924046" cy="914400"/>
              </a:xfrm>
              <a:prstGeom prst="ellipse">
                <a:avLst/>
              </a:prstGeom>
              <a:solidFill>
                <a:srgbClr val="23262D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2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촬영 종료</a:t>
                </a:r>
                <a:endParaRPr lang="ko-KR" alt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72" name="꺾인 연결선 71"/>
            <p:cNvCxnSpPr>
              <a:stCxn id="71" idx="6"/>
              <a:endCxn id="76" idx="1"/>
            </p:cNvCxnSpPr>
            <p:nvPr/>
          </p:nvCxnSpPr>
          <p:spPr>
            <a:xfrm flipV="1">
              <a:off x="6819866" y="4573836"/>
              <a:ext cx="1410135" cy="71877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76" idx="2"/>
              <a:endCxn id="79" idx="0"/>
            </p:cNvCxnSpPr>
            <p:nvPr/>
          </p:nvCxnSpPr>
          <p:spPr>
            <a:xfrm>
              <a:off x="9349771" y="5031036"/>
              <a:ext cx="0" cy="1926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79" idx="3"/>
              <a:endCxn id="27" idx="2"/>
            </p:cNvCxnSpPr>
            <p:nvPr/>
          </p:nvCxnSpPr>
          <p:spPr>
            <a:xfrm rot="5400000" flipH="1">
              <a:off x="5805448" y="2786592"/>
              <a:ext cx="254405" cy="6180841"/>
            </a:xfrm>
            <a:prstGeom prst="bentConnector3">
              <a:avLst>
                <a:gd name="adj1" fmla="val -60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9166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781747" y="1277574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관리자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92297" y="1232844"/>
            <a:ext cx="10607407" cy="4684188"/>
            <a:chOff x="766763" y="1065621"/>
            <a:chExt cx="10607407" cy="4684188"/>
          </a:xfrm>
        </p:grpSpPr>
        <p:sp>
          <p:nvSpPr>
            <p:cNvPr id="2" name="타원 1"/>
            <p:cNvSpPr/>
            <p:nvPr/>
          </p:nvSpPr>
          <p:spPr>
            <a:xfrm>
              <a:off x="5764989" y="1065621"/>
              <a:ext cx="662022" cy="662022"/>
            </a:xfrm>
            <a:prstGeom prst="ellipse">
              <a:avLst/>
            </a:prstGeom>
            <a:solidFill>
              <a:srgbClr val="23262D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시작</a:t>
              </a:r>
              <a:endPara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402737" y="2057414"/>
              <a:ext cx="1386526" cy="902948"/>
            </a:xfrm>
            <a:prstGeom prst="rect">
              <a:avLst/>
            </a:prstGeom>
            <a:solidFill>
              <a:srgbClr val="5E636E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 페이지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638800" y="3333161"/>
              <a:ext cx="914400" cy="914400"/>
            </a:xfrm>
            <a:prstGeom prst="ellipse">
              <a:avLst/>
            </a:prstGeom>
            <a:solidFill>
              <a:srgbClr val="23262D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</a:t>
              </a:r>
              <a:endPara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66763" y="4835409"/>
              <a:ext cx="2239540" cy="914400"/>
            </a:xfrm>
            <a:prstGeom prst="rect">
              <a:avLst/>
            </a:prstGeom>
            <a:solidFill>
              <a:srgbClr val="5E636E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 정보 관리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556052" y="4835409"/>
              <a:ext cx="2239540" cy="914400"/>
            </a:xfrm>
            <a:prstGeom prst="rect">
              <a:avLst/>
            </a:prstGeom>
            <a:solidFill>
              <a:srgbClr val="5E636E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드론</a:t>
              </a: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정보 관리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345341" y="4835409"/>
              <a:ext cx="2239540" cy="914400"/>
            </a:xfrm>
            <a:prstGeom prst="rect">
              <a:avLst/>
            </a:prstGeom>
            <a:solidFill>
              <a:srgbClr val="5E636E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건물 정보 관리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3456210" y="2740040"/>
              <a:ext cx="914400" cy="914400"/>
            </a:xfrm>
            <a:prstGeom prst="ellipse">
              <a:avLst/>
            </a:prstGeom>
            <a:solidFill>
              <a:srgbClr val="23262D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로그아웃</a:t>
              </a:r>
              <a:endPara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8" name="직선 화살표 연결선 7"/>
            <p:cNvCxnSpPr>
              <a:stCxn id="2" idx="4"/>
              <a:endCxn id="3" idx="0"/>
            </p:cNvCxnSpPr>
            <p:nvPr/>
          </p:nvCxnSpPr>
          <p:spPr>
            <a:xfrm>
              <a:off x="6096000" y="1727643"/>
              <a:ext cx="0" cy="3297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3" idx="2"/>
              <a:endCxn id="26" idx="0"/>
            </p:cNvCxnSpPr>
            <p:nvPr/>
          </p:nvCxnSpPr>
          <p:spPr>
            <a:xfrm>
              <a:off x="6096000" y="2960362"/>
              <a:ext cx="0" cy="372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26" idx="4"/>
              <a:endCxn id="27" idx="0"/>
            </p:cNvCxnSpPr>
            <p:nvPr/>
          </p:nvCxnSpPr>
          <p:spPr>
            <a:xfrm rot="5400000">
              <a:off x="3697343" y="2436752"/>
              <a:ext cx="587848" cy="420946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26" idx="4"/>
              <a:endCxn id="28" idx="0"/>
            </p:cNvCxnSpPr>
            <p:nvPr/>
          </p:nvCxnSpPr>
          <p:spPr>
            <a:xfrm rot="5400000">
              <a:off x="5091987" y="3831396"/>
              <a:ext cx="587848" cy="142017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26" idx="4"/>
              <a:endCxn id="30" idx="0"/>
            </p:cNvCxnSpPr>
            <p:nvPr/>
          </p:nvCxnSpPr>
          <p:spPr>
            <a:xfrm rot="16200000" flipH="1">
              <a:off x="6486631" y="3856929"/>
              <a:ext cx="587848" cy="136911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>
              <a:stCxn id="26" idx="2"/>
              <a:endCxn id="31" idx="4"/>
            </p:cNvCxnSpPr>
            <p:nvPr/>
          </p:nvCxnSpPr>
          <p:spPr>
            <a:xfrm rot="10800000">
              <a:off x="3913410" y="3654441"/>
              <a:ext cx="1725390" cy="135921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꺾인 연결선 36"/>
            <p:cNvCxnSpPr>
              <a:stCxn id="31" idx="0"/>
              <a:endCxn id="3" idx="1"/>
            </p:cNvCxnSpPr>
            <p:nvPr/>
          </p:nvCxnSpPr>
          <p:spPr>
            <a:xfrm rot="5400000" flipH="1" flipV="1">
              <a:off x="4542497" y="1879801"/>
              <a:ext cx="231152" cy="148932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9134630" y="4835409"/>
              <a:ext cx="2239540" cy="914400"/>
            </a:xfrm>
            <a:prstGeom prst="rect">
              <a:avLst/>
            </a:prstGeom>
            <a:solidFill>
              <a:srgbClr val="5E636E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사진 정보 관리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33" name="꺾인 연결선 32"/>
            <p:cNvCxnSpPr>
              <a:stCxn id="26" idx="4"/>
              <a:endCxn id="32" idx="0"/>
            </p:cNvCxnSpPr>
            <p:nvPr/>
          </p:nvCxnSpPr>
          <p:spPr>
            <a:xfrm rot="16200000" flipH="1">
              <a:off x="7881276" y="2462285"/>
              <a:ext cx="587848" cy="41584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664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8209" y1="54622" x2="69092" y2="64063"/>
                        <a14:foregroundMark x1="21954" y1="21680" x2="35119" y2="4492"/>
                        <a14:foregroundMark x1="34260" y1="3320" x2="39330" y2="7161"/>
                        <a14:foregroundMark x1="38553" y1="8073" x2="23140" y2="23112"/>
                        <a14:foregroundMark x1="18643" y1="18620" x2="33688" y2="3255"/>
                        <a14:foregroundMark x1="34260" y1="2018" x2="34260" y2="2018"/>
                        <a14:foregroundMark x1="39902" y1="8073" x2="39902" y2="8073"/>
                        <a14:foregroundMark x1="40311" y1="8073" x2="40311" y2="8073"/>
                        <a14:backgroundMark x1="24734" y1="24349" x2="41496" y2="9049"/>
                        <a14:backgroundMark x1="15576" y1="17122" x2="21913" y2="11849"/>
                        <a14:backgroundMark x1="16394" y1="17773" x2="21055" y2="13607"/>
                      </a14:backgroundRemoval>
                    </a14:imgEffect>
                  </a14:imgLayer>
                </a14:imgProps>
              </a:ext>
            </a:extLst>
          </a:blip>
          <a:srcRect l="1803" t="975" r="2302" b="1319"/>
          <a:stretch/>
        </p:blipFill>
        <p:spPr>
          <a:xfrm>
            <a:off x="1989462" y="945665"/>
            <a:ext cx="8213076" cy="5255109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431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010428" y="1600580"/>
            <a:ext cx="10171144" cy="3948715"/>
            <a:chOff x="1221990" y="1976303"/>
            <a:chExt cx="10171144" cy="3948715"/>
          </a:xfrm>
        </p:grpSpPr>
        <p:grpSp>
          <p:nvGrpSpPr>
            <p:cNvPr id="7" name="그룹 6"/>
            <p:cNvGrpSpPr/>
            <p:nvPr/>
          </p:nvGrpSpPr>
          <p:grpSpPr>
            <a:xfrm>
              <a:off x="1221990" y="1976303"/>
              <a:ext cx="10171144" cy="1136174"/>
              <a:chOff x="1221990" y="1976303"/>
              <a:chExt cx="10171144" cy="1136174"/>
            </a:xfrm>
          </p:grpSpPr>
          <p:sp>
            <p:nvSpPr>
              <p:cNvPr id="3" name="오각형 2"/>
              <p:cNvSpPr/>
              <p:nvPr/>
            </p:nvSpPr>
            <p:spPr>
              <a:xfrm>
                <a:off x="1221990" y="2497015"/>
                <a:ext cx="2520000" cy="615462"/>
              </a:xfrm>
              <a:prstGeom prst="homePlate">
                <a:avLst/>
              </a:prstGeom>
              <a:solidFill>
                <a:schemeClr val="tx2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화면 설계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" name="갈매기형 수장 5"/>
              <p:cNvSpPr/>
              <p:nvPr/>
            </p:nvSpPr>
            <p:spPr>
              <a:xfrm>
                <a:off x="3592149" y="2497015"/>
                <a:ext cx="2790334" cy="615462"/>
              </a:xfrm>
              <a:prstGeom prst="chevron">
                <a:avLst/>
              </a:prstGeom>
              <a:solidFill>
                <a:schemeClr val="tx2">
                  <a:lumMod val="5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Common</a:t>
                </a: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요소 분리</a:t>
                </a:r>
              </a:p>
            </p:txBody>
          </p:sp>
          <p:sp>
            <p:nvSpPr>
              <p:cNvPr id="18" name="갈매기형 수장 17"/>
              <p:cNvSpPr/>
              <p:nvPr/>
            </p:nvSpPr>
            <p:spPr>
              <a:xfrm>
                <a:off x="6232642" y="2497015"/>
                <a:ext cx="2790334" cy="615462"/>
              </a:xfrm>
              <a:prstGeom prst="chevron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폴더 구조 작성 및 프로젝트 생성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2" name="갈매기형 수장 21"/>
              <p:cNvSpPr/>
              <p:nvPr/>
            </p:nvSpPr>
            <p:spPr>
              <a:xfrm>
                <a:off x="8873134" y="2497015"/>
                <a:ext cx="2520000" cy="615462"/>
              </a:xfrm>
              <a:prstGeom prst="chevron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Common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요소 개발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57999" y="1976303"/>
                <a:ext cx="13276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Front-end</a:t>
                </a:r>
                <a:endPara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221990" y="3432784"/>
              <a:ext cx="10171144" cy="1085963"/>
              <a:chOff x="1221990" y="3563463"/>
              <a:chExt cx="10171144" cy="1085963"/>
            </a:xfrm>
          </p:grpSpPr>
          <p:sp>
            <p:nvSpPr>
              <p:cNvPr id="19" name="오각형 18"/>
              <p:cNvSpPr/>
              <p:nvPr/>
            </p:nvSpPr>
            <p:spPr>
              <a:xfrm>
                <a:off x="1221990" y="4033964"/>
                <a:ext cx="2520000" cy="615462"/>
              </a:xfrm>
              <a:prstGeom prst="homePlate">
                <a:avLst/>
              </a:prstGeom>
              <a:solidFill>
                <a:srgbClr val="7BA5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ERD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설계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갈매기형 수장 19"/>
              <p:cNvSpPr/>
              <p:nvPr/>
            </p:nvSpPr>
            <p:spPr>
              <a:xfrm>
                <a:off x="3592149" y="4033964"/>
                <a:ext cx="2790334" cy="615462"/>
              </a:xfrm>
              <a:prstGeom prst="chevron">
                <a:avLst/>
              </a:prstGeom>
              <a:solidFill>
                <a:srgbClr val="518A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Entity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작성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1" name="갈매기형 수장 20"/>
              <p:cNvSpPr/>
              <p:nvPr/>
            </p:nvSpPr>
            <p:spPr>
              <a:xfrm>
                <a:off x="6232642" y="4033964"/>
                <a:ext cx="2790334" cy="615462"/>
              </a:xfrm>
              <a:prstGeom prst="chevron">
                <a:avLst/>
              </a:prstGeom>
              <a:solidFill>
                <a:srgbClr val="3F80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API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설계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3" name="갈매기형 수장 22"/>
              <p:cNvSpPr/>
              <p:nvPr/>
            </p:nvSpPr>
            <p:spPr>
              <a:xfrm>
                <a:off x="8873134" y="4033964"/>
                <a:ext cx="2520000" cy="615462"/>
              </a:xfrm>
              <a:prstGeom prst="chevr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프로젝트 생성 및 </a:t>
                </a:r>
                <a:endPara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API 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개발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257999" y="3563463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Back-end</a:t>
                </a:r>
                <a:endPara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1221990" y="4839055"/>
              <a:ext cx="10171144" cy="1085963"/>
              <a:chOff x="1221990" y="4839055"/>
              <a:chExt cx="10171144" cy="1085963"/>
            </a:xfrm>
          </p:grpSpPr>
          <p:sp>
            <p:nvSpPr>
              <p:cNvPr id="26" name="오각형 25"/>
              <p:cNvSpPr/>
              <p:nvPr/>
            </p:nvSpPr>
            <p:spPr>
              <a:xfrm>
                <a:off x="1221990" y="5309556"/>
                <a:ext cx="2520000" cy="615462"/>
              </a:xfrm>
              <a:prstGeom prst="homePlate">
                <a:avLst/>
              </a:prstGeom>
              <a:solidFill>
                <a:srgbClr val="889A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데이터 셋 정제 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7" name="갈매기형 수장 26"/>
              <p:cNvSpPr/>
              <p:nvPr/>
            </p:nvSpPr>
            <p:spPr>
              <a:xfrm>
                <a:off x="3592149" y="5309556"/>
                <a:ext cx="2790334" cy="615462"/>
              </a:xfrm>
              <a:prstGeom prst="chevron">
                <a:avLst/>
              </a:prstGeom>
              <a:solidFill>
                <a:srgbClr val="6E84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학습 모델 선정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갈매기형 수장 27"/>
              <p:cNvSpPr/>
              <p:nvPr/>
            </p:nvSpPr>
            <p:spPr>
              <a:xfrm>
                <a:off x="6232642" y="5309556"/>
                <a:ext cx="2790334" cy="615462"/>
              </a:xfrm>
              <a:prstGeom prst="chevron">
                <a:avLst/>
              </a:prstGeom>
              <a:solidFill>
                <a:srgbClr val="4A65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테스트 모델 학습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갈매기형 수장 28"/>
              <p:cNvSpPr/>
              <p:nvPr/>
            </p:nvSpPr>
            <p:spPr>
              <a:xfrm>
                <a:off x="8873134" y="5309556"/>
                <a:ext cx="2520000" cy="615462"/>
              </a:xfrm>
              <a:prstGeom prst="chevron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테스트 모델 검증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257999" y="4839055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ppleSDGothicNeoEB00" panose="02000503000000000000" pitchFamily="2" charset="-127"/>
                    <a:ea typeface="AppleSDGothicNeoEB00" panose="02000503000000000000" pitchFamily="2" charset="-127"/>
                  </a:rPr>
                  <a:t>AI</a:t>
                </a:r>
                <a:endPara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SDGothicNeoEB00" panose="02000503000000000000" pitchFamily="2" charset="-127"/>
                  <a:ea typeface="AppleSDGothicNeoEB00" panose="02000503000000000000" pitchFamily="2" charset="-127"/>
                </a:endParaRPr>
              </a:p>
            </p:txBody>
          </p:sp>
        </p:grp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512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502D582-DBDF-4497-ABC2-E436468A0284}"/>
              </a:ext>
            </a:extLst>
          </p:cNvPr>
          <p:cNvSpPr txBox="1"/>
          <p:nvPr/>
        </p:nvSpPr>
        <p:spPr>
          <a:xfrm>
            <a:off x="4758139" y="3136612"/>
            <a:ext cx="2675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reat Vibes" panose="02000507080000020002" pitchFamily="2" charset="0"/>
                <a:ea typeface="나눔스퀘어 Light" panose="020B0600000101010101" pitchFamily="50" charset="-127"/>
                <a:cs typeface="Heebo Black" panose="00000A00000000000000" pitchFamily="2" charset="-79"/>
              </a:rPr>
              <a:t>Question &amp; Answer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reat Vibes" panose="02000507080000020002" pitchFamily="2" charset="0"/>
              <a:ea typeface="나눔스퀘어 Light" panose="020B0600000101010101" pitchFamily="50" charset="-127"/>
              <a:cs typeface="Heebo Black" panose="00000A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36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502D582-DBDF-4497-ABC2-E436468A0284}"/>
              </a:ext>
            </a:extLst>
          </p:cNvPr>
          <p:cNvSpPr txBox="1"/>
          <p:nvPr/>
        </p:nvSpPr>
        <p:spPr>
          <a:xfrm>
            <a:off x="5212587" y="3136612"/>
            <a:ext cx="1766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reat Vibes" panose="02000507080000020002" pitchFamily="2" charset="0"/>
                <a:ea typeface="나눔스퀘어 Light" panose="020B0600000101010101" pitchFamily="50" charset="-127"/>
                <a:cs typeface="Heebo Black" panose="00000A00000000000000" pitchFamily="2" charset="-79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639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D083BF-7177-4140-B027-BE89D9F0BCCE}"/>
              </a:ext>
            </a:extLst>
          </p:cNvPr>
          <p:cNvSpPr txBox="1"/>
          <p:nvPr/>
        </p:nvSpPr>
        <p:spPr>
          <a:xfrm>
            <a:off x="9938060" y="6168734"/>
            <a:ext cx="23775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alpha val="50000"/>
                  </a:schemeClr>
                </a:solidFill>
                <a:latin typeface="Heebo Black" panose="00000A00000000000000" pitchFamily="2" charset="-79"/>
                <a:cs typeface="Heebo Black" panose="00000A00000000000000" pitchFamily="2" charset="-79"/>
              </a:rPr>
              <a:t>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A6F3FB-2943-4796-A923-393AA3CF484F}"/>
              </a:ext>
            </a:extLst>
          </p:cNvPr>
          <p:cNvSpPr txBox="1"/>
          <p:nvPr/>
        </p:nvSpPr>
        <p:spPr>
          <a:xfrm>
            <a:off x="224560" y="1416746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  <a:cs typeface="Heebo Black" panose="00000A00000000000000" pitchFamily="2" charset="-79"/>
              </a:rPr>
              <a:t>주제 선정</a:t>
            </a:r>
            <a:endParaRPr 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  <a:cs typeface="Heebo Black" panose="00000A00000000000000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023372-EADE-493D-BFE4-FBBA840B6913}"/>
              </a:ext>
            </a:extLst>
          </p:cNvPr>
          <p:cNvSpPr txBox="1"/>
          <p:nvPr/>
        </p:nvSpPr>
        <p:spPr>
          <a:xfrm>
            <a:off x="3580716" y="1416746"/>
            <a:ext cx="1473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  <a:cs typeface="Heebo Black" panose="00000A00000000000000" pitchFamily="2" charset="-79"/>
              </a:rPr>
              <a:t>페르소나</a:t>
            </a:r>
            <a:endParaRPr 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  <a:cs typeface="Heebo Black" panose="00000A00000000000000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50275-20AC-45FB-916D-636DD7B50448}"/>
              </a:ext>
            </a:extLst>
          </p:cNvPr>
          <p:cNvSpPr txBox="1"/>
          <p:nvPr/>
        </p:nvSpPr>
        <p:spPr>
          <a:xfrm>
            <a:off x="6750926" y="1416746"/>
            <a:ext cx="1834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  <a:cs typeface="Heebo Black" panose="00000A00000000000000" pitchFamily="2" charset="-79"/>
              </a:rPr>
              <a:t>플로우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  <a:cs typeface="Heebo Black" panose="00000A00000000000000" pitchFamily="2" charset="-79"/>
              </a:rPr>
              <a:t> 차트</a:t>
            </a:r>
            <a:endParaRPr 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  <a:cs typeface="Heebo Black" panose="00000A00000000000000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9E9C51-1C0C-4F94-8A84-4347DFF2596E}"/>
              </a:ext>
            </a:extLst>
          </p:cNvPr>
          <p:cNvSpPr txBox="1"/>
          <p:nvPr/>
        </p:nvSpPr>
        <p:spPr>
          <a:xfrm>
            <a:off x="10338715" y="1416746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  <a:cs typeface="Heebo Black" panose="00000A00000000000000" pitchFamily="2" charset="-79"/>
              </a:rPr>
              <a:t>진행 현황</a:t>
            </a:r>
            <a:endParaRPr 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  <a:cs typeface="Heebo Black" panose="00000A00000000000000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2D0EBC-94AB-426F-924E-D9302E696D6A}"/>
              </a:ext>
            </a:extLst>
          </p:cNvPr>
          <p:cNvSpPr txBox="1"/>
          <p:nvPr/>
        </p:nvSpPr>
        <p:spPr>
          <a:xfrm>
            <a:off x="1910252" y="3795110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  <a:cs typeface="Heebo Black" panose="00000A00000000000000" pitchFamily="2" charset="-79"/>
              </a:rPr>
              <a:t>주제 소개</a:t>
            </a:r>
            <a:endParaRPr 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  <a:cs typeface="Heebo Black" panose="00000A00000000000000" pitchFamily="2" charset="-79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6259F1-A192-41C2-A7C8-94E4DDD3F578}"/>
              </a:ext>
            </a:extLst>
          </p:cNvPr>
          <p:cNvCxnSpPr>
            <a:cxnSpLocks/>
          </p:cNvCxnSpPr>
          <p:nvPr/>
        </p:nvCxnSpPr>
        <p:spPr>
          <a:xfrm>
            <a:off x="666750" y="2808555"/>
            <a:ext cx="11525250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AC16ABB-949D-4000-BCF6-E9A3E8D1DB7F}"/>
              </a:ext>
            </a:extLst>
          </p:cNvPr>
          <p:cNvSpPr txBox="1"/>
          <p:nvPr/>
        </p:nvSpPr>
        <p:spPr>
          <a:xfrm>
            <a:off x="5904111" y="6409455"/>
            <a:ext cx="389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spc="-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defRPr>
            </a:lvl1pPr>
          </a:lstStyle>
          <a:p>
            <a:r>
              <a:rPr lang="en-US" altLang="ko-KR" dirty="0"/>
              <a:t>-02-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50275-20AC-45FB-916D-636DD7B50448}"/>
              </a:ext>
            </a:extLst>
          </p:cNvPr>
          <p:cNvSpPr txBox="1"/>
          <p:nvPr/>
        </p:nvSpPr>
        <p:spPr>
          <a:xfrm>
            <a:off x="5211907" y="3795110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  <a:cs typeface="Heebo Black" panose="00000A00000000000000" pitchFamily="2" charset="-79"/>
              </a:rPr>
              <a:t>시나리오</a:t>
            </a:r>
            <a:endParaRPr 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  <a:cs typeface="Heebo Black" panose="00000A00000000000000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9E9C51-1C0C-4F94-8A84-4347DFF2596E}"/>
              </a:ext>
            </a:extLst>
          </p:cNvPr>
          <p:cNvSpPr txBox="1"/>
          <p:nvPr/>
        </p:nvSpPr>
        <p:spPr>
          <a:xfrm>
            <a:off x="8737180" y="3795110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  <a:cs typeface="Heebo Black" panose="00000A00000000000000" pitchFamily="2" charset="-79"/>
              </a:rPr>
              <a:t>아키텍처</a:t>
            </a:r>
            <a:endParaRPr 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  <a:cs typeface="Heebo Black" panose="00000A00000000000000" pitchFamily="2" charset="-79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933100" y="2755507"/>
            <a:ext cx="106095" cy="106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618792" y="2755507"/>
            <a:ext cx="106095" cy="106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264409" y="2755507"/>
            <a:ext cx="106095" cy="106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873157" y="2755507"/>
            <a:ext cx="106095" cy="106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7614954" y="2755507"/>
            <a:ext cx="106095" cy="106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98430" y="2755507"/>
            <a:ext cx="106095" cy="106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1047255" y="2755507"/>
            <a:ext cx="106095" cy="1060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986147" y="2019300"/>
            <a:ext cx="0" cy="736206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 flipV="1">
            <a:off x="2671839" y="2808554"/>
            <a:ext cx="1" cy="736207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 flipV="1">
            <a:off x="4317456" y="2019300"/>
            <a:ext cx="1" cy="736207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 flipV="1">
            <a:off x="5926203" y="2808554"/>
            <a:ext cx="1" cy="736207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 flipV="1">
            <a:off x="7668001" y="2019300"/>
            <a:ext cx="1" cy="736207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 flipV="1">
            <a:off x="9451477" y="2808554"/>
            <a:ext cx="1" cy="736207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 flipV="1">
            <a:off x="11100302" y="2019300"/>
            <a:ext cx="1" cy="736207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5992" y="1059108"/>
            <a:ext cx="4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  <a:endParaRPr lang="ko-KR" altLang="en-US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68097" y="422461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endParaRPr lang="ko-KR" altLang="en-US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66762" y="105910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endParaRPr lang="ko-KR" altLang="en-US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24063" y="4224611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  <a:endParaRPr lang="ko-KR" altLang="en-US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63457" y="105910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05</a:t>
            </a:r>
            <a:endParaRPr lang="ko-KR" altLang="en-US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249338" y="422461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06</a:t>
            </a:r>
            <a:endParaRPr lang="ko-KR" altLang="en-US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895759" y="1059108"/>
            <a:ext cx="45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07</a:t>
            </a:r>
            <a:endParaRPr lang="ko-KR" altLang="en-US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52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8F681B-6A48-4688-A6CB-412B37192CB8}"/>
              </a:ext>
            </a:extLst>
          </p:cNvPr>
          <p:cNvGrpSpPr/>
          <p:nvPr/>
        </p:nvGrpSpPr>
        <p:grpSpPr>
          <a:xfrm>
            <a:off x="5857925" y="3356726"/>
            <a:ext cx="476151" cy="144548"/>
            <a:chOff x="5357813" y="4975626"/>
            <a:chExt cx="318734" cy="96760"/>
          </a:xfrm>
        </p:grpSpPr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D2FEBCF5-8DF7-4937-82E6-73E0A564DCEE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13" y="5072386"/>
              <a:ext cx="318734" cy="0"/>
            </a:xfrm>
            <a:prstGeom prst="line">
              <a:avLst/>
            </a:prstGeom>
            <a:ln w="285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BF78E69E-3718-4F3C-A744-955E7F78F1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83654" y="4975626"/>
              <a:ext cx="92893" cy="96760"/>
            </a:xfrm>
            <a:prstGeom prst="line">
              <a:avLst/>
            </a:prstGeom>
            <a:ln w="28575" cap="rnd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39638" y="3440145"/>
            <a:ext cx="1646605" cy="79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이병수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전자전기공학부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1503" y="5347277"/>
            <a:ext cx="1362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박재현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드론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자격증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0938" y1="75352" x2="8438" y2="85681"/>
                        <a14:foregroundMark x1="32500" y1="71362" x2="46250" y2="85915"/>
                        <a14:foregroundMark x1="40313" y1="73005" x2="32813" y2="924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" t="8188" r="1206" b="18506"/>
          <a:stretch>
            <a:fillRect/>
          </a:stretch>
        </p:blipFill>
        <p:spPr>
          <a:xfrm>
            <a:off x="922940" y="2330404"/>
            <a:ext cx="1080000" cy="1080000"/>
          </a:xfrm>
          <a:custGeom>
            <a:avLst/>
            <a:gdLst>
              <a:gd name="connsiteX0" fmla="*/ 1487252 w 2974504"/>
              <a:gd name="connsiteY0" fmla="*/ 0 h 2974504"/>
              <a:gd name="connsiteX1" fmla="*/ 2974504 w 2974504"/>
              <a:gd name="connsiteY1" fmla="*/ 1487252 h 2974504"/>
              <a:gd name="connsiteX2" fmla="*/ 1487252 w 2974504"/>
              <a:gd name="connsiteY2" fmla="*/ 2974504 h 2974504"/>
              <a:gd name="connsiteX3" fmla="*/ 0 w 2974504"/>
              <a:gd name="connsiteY3" fmla="*/ 1487252 h 2974504"/>
              <a:gd name="connsiteX4" fmla="*/ 1487252 w 2974504"/>
              <a:gd name="connsiteY4" fmla="*/ 0 h 297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4504" h="2974504">
                <a:moveTo>
                  <a:pt x="1487252" y="0"/>
                </a:moveTo>
                <a:cubicBezTo>
                  <a:pt x="2308639" y="0"/>
                  <a:pt x="2974504" y="665865"/>
                  <a:pt x="2974504" y="1487252"/>
                </a:cubicBezTo>
                <a:cubicBezTo>
                  <a:pt x="2974504" y="2308639"/>
                  <a:pt x="2308639" y="2974504"/>
                  <a:pt x="1487252" y="2974504"/>
                </a:cubicBezTo>
                <a:cubicBezTo>
                  <a:pt x="665865" y="2974504"/>
                  <a:pt x="0" y="2308639"/>
                  <a:pt x="0" y="1487252"/>
                </a:cubicBezTo>
                <a:cubicBezTo>
                  <a:pt x="0" y="665865"/>
                  <a:pt x="665865" y="0"/>
                  <a:pt x="1487252" y="0"/>
                </a:cubicBezTo>
                <a:close/>
              </a:path>
            </a:pathLst>
          </a:cu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8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2" t="736" r="1239" b="29558"/>
          <a:stretch/>
        </p:blipFill>
        <p:spPr>
          <a:xfrm>
            <a:off x="976940" y="4238325"/>
            <a:ext cx="972000" cy="972000"/>
          </a:xfrm>
          <a:custGeom>
            <a:avLst/>
            <a:gdLst>
              <a:gd name="connsiteX0" fmla="*/ 1487252 w 2974504"/>
              <a:gd name="connsiteY0" fmla="*/ 0 h 2974504"/>
              <a:gd name="connsiteX1" fmla="*/ 2974504 w 2974504"/>
              <a:gd name="connsiteY1" fmla="*/ 1487252 h 2974504"/>
              <a:gd name="connsiteX2" fmla="*/ 1487252 w 2974504"/>
              <a:gd name="connsiteY2" fmla="*/ 2974504 h 2974504"/>
              <a:gd name="connsiteX3" fmla="*/ 0 w 2974504"/>
              <a:gd name="connsiteY3" fmla="*/ 1487252 h 2974504"/>
              <a:gd name="connsiteX4" fmla="*/ 1487252 w 2974504"/>
              <a:gd name="connsiteY4" fmla="*/ 0 h 297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4504" h="2974504">
                <a:moveTo>
                  <a:pt x="1487252" y="0"/>
                </a:moveTo>
                <a:cubicBezTo>
                  <a:pt x="2308639" y="0"/>
                  <a:pt x="2974504" y="665865"/>
                  <a:pt x="2974504" y="1487252"/>
                </a:cubicBezTo>
                <a:cubicBezTo>
                  <a:pt x="2974504" y="2308639"/>
                  <a:pt x="2308639" y="2974504"/>
                  <a:pt x="1487252" y="2974504"/>
                </a:cubicBezTo>
                <a:cubicBezTo>
                  <a:pt x="665865" y="2974504"/>
                  <a:pt x="0" y="2308639"/>
                  <a:pt x="0" y="1487252"/>
                </a:cubicBezTo>
                <a:cubicBezTo>
                  <a:pt x="0" y="665865"/>
                  <a:pt x="665865" y="0"/>
                  <a:pt x="1487252" y="0"/>
                </a:cubicBezTo>
                <a:close/>
              </a:path>
            </a:pathLst>
          </a:custGeom>
        </p:spPr>
      </p:pic>
      <p:sp>
        <p:nvSpPr>
          <p:cNvPr id="58" name="TextBox 57"/>
          <p:cNvSpPr txBox="1"/>
          <p:nvPr/>
        </p:nvSpPr>
        <p:spPr>
          <a:xfrm>
            <a:off x="4330241" y="3440145"/>
            <a:ext cx="998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양서정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K</a:t>
            </a:r>
            <a:r>
              <a:rPr lang="ko-KR" altLang="en-US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전자과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84556" y="5347277"/>
            <a:ext cx="1090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박성환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</a:t>
            </a:r>
            <a:r>
              <a:rPr lang="ko-KR" altLang="en-US" sz="14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엔드</a:t>
            </a:r>
            <a:r>
              <a: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배포</a:t>
            </a:r>
            <a:endParaRPr lang="en-US" altLang="ko-KR" sz="1400" dirty="0" smtClean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88" b="91449" l="0" r="99063">
                        <a14:foregroundMark x1="41875" y1="68409" x2="2813" y2="83848"/>
                        <a14:foregroundMark x1="55313" y1="71021" x2="86250" y2="88124"/>
                        <a14:foregroundMark x1="47188" y1="71496" x2="35313" y2="90736"/>
                        <a14:foregroundMark x1="42188" y1="76247" x2="17188" y2="86461"/>
                        <a14:foregroundMark x1="65625" y1="71496" x2="82813" y2="84323"/>
                        <a14:foregroundMark x1="63438" y1="77197" x2="60625" y2="88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" t="4447" r="1206" b="21376"/>
          <a:stretch>
            <a:fillRect/>
          </a:stretch>
        </p:blipFill>
        <p:spPr>
          <a:xfrm>
            <a:off x="4343737" y="4264603"/>
            <a:ext cx="972000" cy="972000"/>
          </a:xfrm>
          <a:custGeom>
            <a:avLst/>
            <a:gdLst>
              <a:gd name="connsiteX0" fmla="*/ 1487252 w 2974504"/>
              <a:gd name="connsiteY0" fmla="*/ 0 h 2974504"/>
              <a:gd name="connsiteX1" fmla="*/ 2974504 w 2974504"/>
              <a:gd name="connsiteY1" fmla="*/ 1487252 h 2974504"/>
              <a:gd name="connsiteX2" fmla="*/ 1487252 w 2974504"/>
              <a:gd name="connsiteY2" fmla="*/ 2974504 h 2974504"/>
              <a:gd name="connsiteX3" fmla="*/ 0 w 2974504"/>
              <a:gd name="connsiteY3" fmla="*/ 1487252 h 2974504"/>
              <a:gd name="connsiteX4" fmla="*/ 1487252 w 2974504"/>
              <a:gd name="connsiteY4" fmla="*/ 0 h 297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4504" h="2974504">
                <a:moveTo>
                  <a:pt x="1487252" y="0"/>
                </a:moveTo>
                <a:cubicBezTo>
                  <a:pt x="2308639" y="0"/>
                  <a:pt x="2974504" y="665865"/>
                  <a:pt x="2974504" y="1487252"/>
                </a:cubicBezTo>
                <a:cubicBezTo>
                  <a:pt x="2974504" y="2308639"/>
                  <a:pt x="2308639" y="2974504"/>
                  <a:pt x="1487252" y="2974504"/>
                </a:cubicBezTo>
                <a:cubicBezTo>
                  <a:pt x="665865" y="2974504"/>
                  <a:pt x="0" y="2308639"/>
                  <a:pt x="0" y="1487252"/>
                </a:cubicBezTo>
                <a:cubicBezTo>
                  <a:pt x="0" y="665865"/>
                  <a:pt x="665865" y="0"/>
                  <a:pt x="1487252" y="0"/>
                </a:cubicBezTo>
                <a:close/>
              </a:path>
            </a:pathLst>
          </a:cu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52" b="92958" l="0" r="98438">
                        <a14:foregroundMark x1="50938" y1="69718" x2="96875" y2="92958"/>
                        <a14:foregroundMark x1="65313" y1="77700" x2="9688" y2="86854"/>
                        <a14:foregroundMark x1="65625" y1="81221" x2="36875" y2="92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" t="4544" r="1206" b="22150"/>
          <a:stretch>
            <a:fillRect/>
          </a:stretch>
        </p:blipFill>
        <p:spPr>
          <a:xfrm>
            <a:off x="4289737" y="2330404"/>
            <a:ext cx="1080000" cy="1080000"/>
          </a:xfrm>
          <a:custGeom>
            <a:avLst/>
            <a:gdLst>
              <a:gd name="connsiteX0" fmla="*/ 1487252 w 2974504"/>
              <a:gd name="connsiteY0" fmla="*/ 0 h 2974504"/>
              <a:gd name="connsiteX1" fmla="*/ 2974504 w 2974504"/>
              <a:gd name="connsiteY1" fmla="*/ 1487252 h 2974504"/>
              <a:gd name="connsiteX2" fmla="*/ 1487252 w 2974504"/>
              <a:gd name="connsiteY2" fmla="*/ 2974504 h 2974504"/>
              <a:gd name="connsiteX3" fmla="*/ 0 w 2974504"/>
              <a:gd name="connsiteY3" fmla="*/ 1487252 h 2974504"/>
              <a:gd name="connsiteX4" fmla="*/ 1487252 w 2974504"/>
              <a:gd name="connsiteY4" fmla="*/ 0 h 297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4504" h="2974504">
                <a:moveTo>
                  <a:pt x="1487252" y="0"/>
                </a:moveTo>
                <a:cubicBezTo>
                  <a:pt x="2308639" y="0"/>
                  <a:pt x="2974504" y="665865"/>
                  <a:pt x="2974504" y="1487252"/>
                </a:cubicBezTo>
                <a:cubicBezTo>
                  <a:pt x="2974504" y="2308639"/>
                  <a:pt x="2308639" y="2974504"/>
                  <a:pt x="1487252" y="2974504"/>
                </a:cubicBezTo>
                <a:cubicBezTo>
                  <a:pt x="665865" y="2974504"/>
                  <a:pt x="0" y="2308639"/>
                  <a:pt x="0" y="1487252"/>
                </a:cubicBezTo>
                <a:cubicBezTo>
                  <a:pt x="0" y="665865"/>
                  <a:pt x="665865" y="0"/>
                  <a:pt x="1487252" y="0"/>
                </a:cubicBezTo>
                <a:close/>
              </a:path>
            </a:pathLst>
          </a:custGeom>
        </p:spPr>
      </p:pic>
      <p:grpSp>
        <p:nvGrpSpPr>
          <p:cNvPr id="34" name="그룹 33"/>
          <p:cNvGrpSpPr/>
          <p:nvPr/>
        </p:nvGrpSpPr>
        <p:grpSpPr>
          <a:xfrm>
            <a:off x="7151630" y="2261073"/>
            <a:ext cx="1999000" cy="1256116"/>
            <a:chOff x="6909589" y="2579256"/>
            <a:chExt cx="1999000" cy="125611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19E78F-EB9B-47D6-A4E7-75DEA5E6D9EF}"/>
                </a:ext>
              </a:extLst>
            </p:cNvPr>
            <p:cNvSpPr txBox="1"/>
            <p:nvPr/>
          </p:nvSpPr>
          <p:spPr>
            <a:xfrm>
              <a:off x="7028078" y="3250597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Heebo Black" panose="00000A00000000000000" pitchFamily="2" charset="-79"/>
                </a:rPr>
                <a:t>IoT</a:t>
              </a:r>
              <a:endPara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endParaRPr>
            </a:p>
            <a:p>
              <a:pPr algn="ctr"/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Heebo Black" panose="00000A00000000000000" pitchFamily="2" charset="-79"/>
                </a:rPr>
                <a:t>(Internet of Things)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endParaRPr>
            </a:p>
          </p:txBody>
        </p:sp>
        <p:pic>
          <p:nvPicPr>
            <p:cNvPr id="2050" name="Picture 2" descr="라즈베리파이4 Compute Module, IO board 예약주문 - Clazitive Developer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9589" y="2579256"/>
              <a:ext cx="1999000" cy="53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/>
          <p:cNvGrpSpPr/>
          <p:nvPr/>
        </p:nvGrpSpPr>
        <p:grpSpPr>
          <a:xfrm>
            <a:off x="2451465" y="1865173"/>
            <a:ext cx="1580882" cy="4074051"/>
            <a:chOff x="2536160" y="1968482"/>
            <a:chExt cx="1580882" cy="4074051"/>
          </a:xfrm>
        </p:grpSpPr>
        <p:sp>
          <p:nvSpPr>
            <p:cNvPr id="4" name="TextBox 3"/>
            <p:cNvSpPr txBox="1"/>
            <p:nvPr/>
          </p:nvSpPr>
          <p:spPr>
            <a:xfrm>
              <a:off x="2782218" y="3204999"/>
              <a:ext cx="10887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강모현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전공 희망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536160" y="5211536"/>
              <a:ext cx="15808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이효진</a:t>
              </a:r>
              <a:endPara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 smtClean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프론트</a:t>
              </a:r>
              <a:r>
                <a:rPr lang="ko-KR" altLang="en-US" sz="14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엔드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백</a:t>
              </a:r>
              <a:r>
                <a:rPr lang="ko-KR" altLang="en-US" sz="14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엔드</a:t>
              </a:r>
              <a:endParaRPr lang="en-US" altLang="ko-KR" sz="1400" dirty="0" smtClean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052" b="100000" l="0" r="100000">
                          <a14:foregroundMark x1="48125" y1="61737" x2="10000" y2="91080"/>
                          <a14:foregroundMark x1="22500" y1="70892" x2="80313" y2="86620"/>
                          <a14:foregroundMark x1="22500" y1="70892" x2="5313" y2="80282"/>
                          <a14:foregroundMark x1="67188" y1="72066" x2="84063" y2="80282"/>
                          <a14:foregroundMark x1="24375" y1="66667" x2="10938" y2="71362"/>
                          <a14:foregroundMark x1="22500" y1="66667" x2="13750" y2="68779"/>
                          <a14:foregroundMark x1="87500" y1="70892" x2="93438" y2="741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" t="5998" r="1206" b="20696"/>
            <a:stretch>
              <a:fillRect/>
            </a:stretch>
          </p:blipFill>
          <p:spPr>
            <a:xfrm>
              <a:off x="2840598" y="4239536"/>
              <a:ext cx="972000" cy="972000"/>
            </a:xfrm>
            <a:custGeom>
              <a:avLst/>
              <a:gdLst>
                <a:gd name="connsiteX0" fmla="*/ 1487252 w 2974504"/>
                <a:gd name="connsiteY0" fmla="*/ 0 h 2974504"/>
                <a:gd name="connsiteX1" fmla="*/ 2974504 w 2974504"/>
                <a:gd name="connsiteY1" fmla="*/ 1487252 h 2974504"/>
                <a:gd name="connsiteX2" fmla="*/ 1487252 w 2974504"/>
                <a:gd name="connsiteY2" fmla="*/ 2974504 h 2974504"/>
                <a:gd name="connsiteX3" fmla="*/ 0 w 2974504"/>
                <a:gd name="connsiteY3" fmla="*/ 1487252 h 2974504"/>
                <a:gd name="connsiteX4" fmla="*/ 1487252 w 2974504"/>
                <a:gd name="connsiteY4" fmla="*/ 0 h 297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4504" h="2974504">
                  <a:moveTo>
                    <a:pt x="1487252" y="0"/>
                  </a:moveTo>
                  <a:cubicBezTo>
                    <a:pt x="2308639" y="0"/>
                    <a:pt x="2974504" y="665865"/>
                    <a:pt x="2974504" y="1487252"/>
                  </a:cubicBezTo>
                  <a:cubicBezTo>
                    <a:pt x="2974504" y="2308639"/>
                    <a:pt x="2308639" y="2974504"/>
                    <a:pt x="1487252" y="2974504"/>
                  </a:cubicBezTo>
                  <a:cubicBezTo>
                    <a:pt x="665865" y="2974504"/>
                    <a:pt x="0" y="2308639"/>
                    <a:pt x="0" y="1487252"/>
                  </a:cubicBezTo>
                  <a:cubicBezTo>
                    <a:pt x="0" y="665865"/>
                    <a:pt x="665865" y="0"/>
                    <a:pt x="1487252" y="0"/>
                  </a:cubicBezTo>
                  <a:close/>
                </a:path>
              </a:pathLst>
            </a:cu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65" t="15296" r="25863" b="38370"/>
            <a:stretch/>
          </p:blipFill>
          <p:spPr>
            <a:xfrm>
              <a:off x="2670251" y="1968482"/>
              <a:ext cx="1312694" cy="1260000"/>
            </a:xfrm>
            <a:custGeom>
              <a:avLst/>
              <a:gdLst>
                <a:gd name="connsiteX0" fmla="*/ 1005119 w 3310474"/>
                <a:gd name="connsiteY0" fmla="*/ 0 h 3177591"/>
                <a:gd name="connsiteX1" fmla="*/ 2305355 w 3310474"/>
                <a:gd name="connsiteY1" fmla="*/ 0 h 3177591"/>
                <a:gd name="connsiteX2" fmla="*/ 2444221 w 3310474"/>
                <a:gd name="connsiteY2" fmla="*/ 66895 h 3177591"/>
                <a:gd name="connsiteX3" fmla="*/ 3310474 w 3310474"/>
                <a:gd name="connsiteY3" fmla="*/ 1522354 h 3177591"/>
                <a:gd name="connsiteX4" fmla="*/ 1655237 w 3310474"/>
                <a:gd name="connsiteY4" fmla="*/ 3177591 h 3177591"/>
                <a:gd name="connsiteX5" fmla="*/ 0 w 3310474"/>
                <a:gd name="connsiteY5" fmla="*/ 1522354 h 3177591"/>
                <a:gd name="connsiteX6" fmla="*/ 866253 w 3310474"/>
                <a:gd name="connsiteY6" fmla="*/ 66895 h 317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474" h="3177591">
                  <a:moveTo>
                    <a:pt x="1005119" y="0"/>
                  </a:moveTo>
                  <a:lnTo>
                    <a:pt x="2305355" y="0"/>
                  </a:lnTo>
                  <a:lnTo>
                    <a:pt x="2444221" y="66895"/>
                  </a:lnTo>
                  <a:cubicBezTo>
                    <a:pt x="2960200" y="347192"/>
                    <a:pt x="3310474" y="893868"/>
                    <a:pt x="3310474" y="1522354"/>
                  </a:cubicBezTo>
                  <a:cubicBezTo>
                    <a:pt x="3310474" y="2436516"/>
                    <a:pt x="2569399" y="3177591"/>
                    <a:pt x="1655237" y="3177591"/>
                  </a:cubicBezTo>
                  <a:cubicBezTo>
                    <a:pt x="741075" y="3177591"/>
                    <a:pt x="0" y="2436516"/>
                    <a:pt x="0" y="1522354"/>
                  </a:cubicBezTo>
                  <a:cubicBezTo>
                    <a:pt x="0" y="893868"/>
                    <a:pt x="350274" y="347192"/>
                    <a:pt x="866253" y="66895"/>
                  </a:cubicBezTo>
                  <a:close/>
                </a:path>
              </a:pathLst>
            </a:custGeom>
          </p:spPr>
        </p:pic>
      </p:grpSp>
      <p:grpSp>
        <p:nvGrpSpPr>
          <p:cNvPr id="33" name="그룹 32"/>
          <p:cNvGrpSpPr/>
          <p:nvPr/>
        </p:nvGrpSpPr>
        <p:grpSpPr>
          <a:xfrm>
            <a:off x="9587456" y="2583859"/>
            <a:ext cx="1761869" cy="1459241"/>
            <a:chOff x="9560589" y="2966713"/>
            <a:chExt cx="1761869" cy="1459241"/>
          </a:xfrm>
        </p:grpSpPr>
        <p:pic>
          <p:nvPicPr>
            <p:cNvPr id="93" name="Picture 4" descr="DJI 초강력 소형 드론 '매빅 Mini' 6일부터 국내 예약판매 시작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98251" l="11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0589" y="2966713"/>
              <a:ext cx="1761869" cy="1007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719E78F-EB9B-47D6-A4E7-75DEA5E6D9EF}"/>
                </a:ext>
              </a:extLst>
            </p:cNvPr>
            <p:cNvSpPr txBox="1"/>
            <p:nvPr/>
          </p:nvSpPr>
          <p:spPr>
            <a:xfrm>
              <a:off x="10031443" y="4056622"/>
              <a:ext cx="820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Heebo Black" panose="00000A00000000000000" pitchFamily="2" charset="-79"/>
                </a:rPr>
                <a:t>Drone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307012" y="4161934"/>
            <a:ext cx="1949765" cy="1592488"/>
            <a:chOff x="6934206" y="4499833"/>
            <a:chExt cx="1949765" cy="1592488"/>
          </a:xfrm>
        </p:grpSpPr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52" r="29131"/>
            <a:stretch>
              <a:fillRect/>
            </a:stretch>
          </p:blipFill>
          <p:spPr>
            <a:xfrm>
              <a:off x="7472124" y="4499833"/>
              <a:ext cx="873930" cy="873680"/>
            </a:xfrm>
            <a:custGeom>
              <a:avLst/>
              <a:gdLst>
                <a:gd name="connsiteX0" fmla="*/ 1368445 w 2752414"/>
                <a:gd name="connsiteY0" fmla="*/ 0 h 2751629"/>
                <a:gd name="connsiteX1" fmla="*/ 1383970 w 2752414"/>
                <a:gd name="connsiteY1" fmla="*/ 0 h 2751629"/>
                <a:gd name="connsiteX2" fmla="*/ 1516916 w 2752414"/>
                <a:gd name="connsiteY2" fmla="*/ 6713 h 2751629"/>
                <a:gd name="connsiteX3" fmla="*/ 2752414 w 2752414"/>
                <a:gd name="connsiteY3" fmla="*/ 1375815 h 2751629"/>
                <a:gd name="connsiteX4" fmla="*/ 1516916 w 2752414"/>
                <a:gd name="connsiteY4" fmla="*/ 2744917 h 2751629"/>
                <a:gd name="connsiteX5" fmla="*/ 1383990 w 2752414"/>
                <a:gd name="connsiteY5" fmla="*/ 2751629 h 2751629"/>
                <a:gd name="connsiteX6" fmla="*/ 1368424 w 2752414"/>
                <a:gd name="connsiteY6" fmla="*/ 2751629 h 2751629"/>
                <a:gd name="connsiteX7" fmla="*/ 1235498 w 2752414"/>
                <a:gd name="connsiteY7" fmla="*/ 2744917 h 2751629"/>
                <a:gd name="connsiteX8" fmla="*/ 0 w 2752414"/>
                <a:gd name="connsiteY8" fmla="*/ 1375815 h 2751629"/>
                <a:gd name="connsiteX9" fmla="*/ 1235498 w 2752414"/>
                <a:gd name="connsiteY9" fmla="*/ 6713 h 275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52414" h="2751629">
                  <a:moveTo>
                    <a:pt x="1368445" y="0"/>
                  </a:moveTo>
                  <a:lnTo>
                    <a:pt x="1383970" y="0"/>
                  </a:lnTo>
                  <a:lnTo>
                    <a:pt x="1516916" y="6713"/>
                  </a:lnTo>
                  <a:cubicBezTo>
                    <a:pt x="2210877" y="77189"/>
                    <a:pt x="2752414" y="663261"/>
                    <a:pt x="2752414" y="1375815"/>
                  </a:cubicBezTo>
                  <a:cubicBezTo>
                    <a:pt x="2752414" y="2088369"/>
                    <a:pt x="2210877" y="2674441"/>
                    <a:pt x="1516916" y="2744917"/>
                  </a:cubicBezTo>
                  <a:lnTo>
                    <a:pt x="1383990" y="2751629"/>
                  </a:lnTo>
                  <a:lnTo>
                    <a:pt x="1368424" y="2751629"/>
                  </a:lnTo>
                  <a:lnTo>
                    <a:pt x="1235498" y="2744917"/>
                  </a:lnTo>
                  <a:cubicBezTo>
                    <a:pt x="541538" y="2674441"/>
                    <a:pt x="0" y="2088369"/>
                    <a:pt x="0" y="1375815"/>
                  </a:cubicBezTo>
                  <a:cubicBezTo>
                    <a:pt x="0" y="663261"/>
                    <a:pt x="541538" y="77189"/>
                    <a:pt x="1235498" y="6713"/>
                  </a:cubicBezTo>
                  <a:close/>
                </a:path>
              </a:pathLst>
            </a:cu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719E78F-EB9B-47D6-A4E7-75DEA5E6D9EF}"/>
                </a:ext>
              </a:extLst>
            </p:cNvPr>
            <p:cNvSpPr txBox="1"/>
            <p:nvPr/>
          </p:nvSpPr>
          <p:spPr>
            <a:xfrm>
              <a:off x="6934206" y="5507546"/>
              <a:ext cx="19497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</a:t>
              </a:r>
            </a:p>
            <a:p>
              <a:pPr algn="ctr"/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(Artificial Intelligence)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834580" y="1277574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팀원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629907" y="1277574"/>
            <a:ext cx="1117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특장점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2052" name="Picture 4" descr="Website PNG Images - PNG All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241" y="4382975"/>
            <a:ext cx="1100827" cy="110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A719E78F-EB9B-47D6-A4E7-75DEA5E6D9EF}"/>
              </a:ext>
            </a:extLst>
          </p:cNvPr>
          <p:cNvSpPr txBox="1"/>
          <p:nvPr/>
        </p:nvSpPr>
        <p:spPr>
          <a:xfrm>
            <a:off x="9900318" y="5582164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Heebo Black" panose="00000A00000000000000" pitchFamily="2" charset="-79"/>
              </a:rPr>
              <a:t>Web site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Heebo Black" panose="00000A00000000000000" pitchFamily="2" charset="-79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693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3096"/>
          <a:stretch/>
        </p:blipFill>
        <p:spPr>
          <a:xfrm>
            <a:off x="1238250" y="955968"/>
            <a:ext cx="9715500" cy="5119518"/>
          </a:xfrm>
          <a:prstGeom prst="rect">
            <a:avLst/>
          </a:prstGeom>
        </p:spPr>
      </p:pic>
      <p:sp>
        <p:nvSpPr>
          <p:cNvPr id="6" name="타원형 설명선 5"/>
          <p:cNvSpPr/>
          <p:nvPr/>
        </p:nvSpPr>
        <p:spPr>
          <a:xfrm>
            <a:off x="2580542" y="1234851"/>
            <a:ext cx="2514600" cy="1684782"/>
          </a:xfrm>
          <a:prstGeom prst="wedgeEllipseCallout">
            <a:avLst>
              <a:gd name="adj1" fmla="val -45731"/>
              <a:gd name="adj2" fmla="val 46052"/>
            </a:avLst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52448" y="1754076"/>
            <a:ext cx="2170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드론과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IoT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이용한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건물 균열 탐지 사이트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731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985077" y="5291847"/>
            <a:ext cx="10221847" cy="778213"/>
            <a:chOff x="1221991" y="5291847"/>
            <a:chExt cx="10221847" cy="778213"/>
          </a:xfrm>
        </p:grpSpPr>
        <p:sp>
          <p:nvSpPr>
            <p:cNvPr id="2" name="오각형 1"/>
            <p:cNvSpPr/>
            <p:nvPr/>
          </p:nvSpPr>
          <p:spPr>
            <a:xfrm>
              <a:off x="1221991" y="5291847"/>
              <a:ext cx="10221847" cy="778213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22142" y="5419343"/>
              <a:ext cx="96215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AI</a:t>
              </a:r>
              <a:r>
                <a:rPr lang="ko-KR" alt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와 </a:t>
              </a:r>
              <a:r>
                <a:rPr lang="en-US" altLang="ko-KR" sz="28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IoT</a:t>
              </a:r>
              <a:r>
                <a:rPr lang="ko-KR" alt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를 이용하여 크랙을 검출하고 사진을 찍어 사용자에게 제공</a:t>
              </a:r>
              <a:endPara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pic>
        <p:nvPicPr>
          <p:cNvPr id="5" name="그림 4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" y="1176398"/>
            <a:ext cx="5256000" cy="39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38011" y="1176399"/>
            <a:ext cx="5256000" cy="392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2697480" y="2313808"/>
            <a:ext cx="1264920" cy="1651000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616740" y="192586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Crack – 99.99%</a:t>
            </a:r>
            <a:endParaRPr lang="ko-KR" altLang="en-US" dirty="0">
              <a:solidFill>
                <a:srgbClr val="FF00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99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985077" y="5291847"/>
            <a:ext cx="10221847" cy="778213"/>
            <a:chOff x="1221991" y="5291847"/>
            <a:chExt cx="10221847" cy="778213"/>
          </a:xfrm>
        </p:grpSpPr>
        <p:sp>
          <p:nvSpPr>
            <p:cNvPr id="2" name="오각형 1"/>
            <p:cNvSpPr/>
            <p:nvPr/>
          </p:nvSpPr>
          <p:spPr>
            <a:xfrm>
              <a:off x="1221991" y="5291847"/>
              <a:ext cx="10221847" cy="778213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55248" y="5419343"/>
              <a:ext cx="67553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고층빌딩 혹은 대교 균열 감지를 위한 </a:t>
              </a:r>
              <a:r>
                <a:rPr lang="ko-KR" altLang="en-US" sz="28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드론</a:t>
              </a:r>
              <a:r>
                <a:rPr lang="ko-KR" alt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 이용</a:t>
              </a:r>
              <a:endPara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72891" y="1047750"/>
            <a:ext cx="10046219" cy="4162913"/>
            <a:chOff x="1221991" y="1047750"/>
            <a:chExt cx="10046219" cy="4162913"/>
          </a:xfrm>
        </p:grpSpPr>
        <p:grpSp>
          <p:nvGrpSpPr>
            <p:cNvPr id="29" name="그룹 28"/>
            <p:cNvGrpSpPr/>
            <p:nvPr/>
          </p:nvGrpSpPr>
          <p:grpSpPr>
            <a:xfrm>
              <a:off x="1221991" y="1047750"/>
              <a:ext cx="3482912" cy="4162913"/>
              <a:chOff x="1221991" y="1047750"/>
              <a:chExt cx="3482912" cy="4162913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1221992" y="1047750"/>
                <a:ext cx="3453354" cy="4152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4" descr="DJI 초강력 소형 드론 '매빅 Mini' 6일부터 국내 예약판매 시작"/>
              <p:cNvPicPr>
                <a:picLocks noChangeAspect="1" noChangeArrowheads="1"/>
              </p:cNvPicPr>
              <p:nvPr/>
            </p:nvPicPr>
            <p:blipFill rotWithShape="1"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98251" l="1167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530"/>
              <a:stretch/>
            </p:blipFill>
            <p:spPr bwMode="auto">
              <a:xfrm>
                <a:off x="3203062" y="1533525"/>
                <a:ext cx="1501841" cy="6908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수요건축회] '라떼는 말이야! 63빌딩이 우리나라에서 제일 높았어!'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29" b="100000" l="0" r="100000">
                            <a14:foregroundMark x1="47000" y1="16383" x2="52500" y2="18349"/>
                            <a14:foregroundMark x1="45833" y1="17038" x2="45833" y2="17824"/>
                            <a14:foregroundMark x1="43333" y1="9699" x2="43500" y2="13237"/>
                            <a14:backgroundMark x1="25333" y1="61599" x2="11833" y2="73788"/>
                            <a14:backgroundMark x1="63333" y1="57798" x2="61500" y2="69069"/>
                            <a14:backgroundMark x1="59333" y1="55177" x2="60333" y2="65662"/>
                            <a14:backgroundMark x1="71000" y1="61992" x2="92333" y2="75623"/>
                            <a14:backgroundMark x1="60167" y1="69856" x2="91500" y2="79554"/>
                            <a14:backgroundMark x1="60667" y1="73001" x2="60667" y2="73001"/>
                            <a14:backgroundMark x1="60333" y1="70511" x2="60333" y2="74443"/>
                            <a14:backgroundMark x1="60667" y1="75885" x2="60667" y2="768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23"/>
              <a:stretch/>
            </p:blipFill>
            <p:spPr bwMode="auto">
              <a:xfrm>
                <a:off x="1221991" y="1114424"/>
                <a:ext cx="3453354" cy="40962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5295580" y="1383382"/>
              <a:ext cx="5972630" cy="3491648"/>
              <a:chOff x="5904111" y="1956339"/>
              <a:chExt cx="3976739" cy="232483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904111" y="1956339"/>
                <a:ext cx="3975886" cy="232483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전국서 가장 비싼 '거가-마창대교' 통행료 내년부터 20% 내린다｜동아일보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496" b="100000" l="0" r="100000">
                            <a14:foregroundMark x1="90000" y1="85460" x2="73833" y2="85460"/>
                            <a14:foregroundMark x1="35167" y1="58754" x2="31167" y2="56380"/>
                            <a14:foregroundMark x1="44500" y1="51929" x2="39833" y2="52226"/>
                            <a14:foregroundMark x1="52833" y1="52226" x2="42500" y2="52226"/>
                            <a14:foregroundMark x1="35667" y1="51929" x2="47833" y2="50148"/>
                            <a14:foregroundMark x1="33500" y1="50445" x2="45500" y2="49852"/>
                            <a14:foregroundMark x1="55500" y1="50148" x2="71333" y2="51632"/>
                            <a14:foregroundMark x1="47167" y1="51929" x2="64500" y2="52226"/>
                            <a14:foregroundMark x1="46500" y1="47181" x2="44833" y2="50148"/>
                            <a14:foregroundMark x1="46500" y1="45401" x2="45500" y2="48665"/>
                            <a14:foregroundMark x1="46000" y1="45697" x2="45667" y2="47774"/>
                            <a14:foregroundMark x1="69500" y1="45104" x2="62500" y2="51929"/>
                            <a14:foregroundMark x1="69000" y1="43917" x2="68833" y2="46291"/>
                            <a14:foregroundMark x1="70167" y1="42730" x2="69167" y2="44510"/>
                            <a14:foregroundMark x1="70167" y1="42730" x2="70167" y2="43620"/>
                            <a14:foregroundMark x1="69500" y1="42136" x2="69500" y2="42136"/>
                            <a14:foregroundMark x1="70167" y1="42433" x2="70167" y2="42433"/>
                            <a14:foregroundMark x1="70500" y1="41543" x2="70500" y2="41543"/>
                            <a14:backgroundMark x1="16667" y1="30564" x2="9167" y2="302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3635" y="2052919"/>
                <a:ext cx="3967215" cy="2228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DJI 초강력 소형 드론 '매빅 Mini' 6일부터 국내 예약판매 시작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98251" l="1167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530"/>
              <a:stretch/>
            </p:blipFill>
            <p:spPr bwMode="auto">
              <a:xfrm flipH="1">
                <a:off x="6132252" y="2224396"/>
                <a:ext cx="1306890" cy="601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572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1786533" y="1171331"/>
            <a:ext cx="8618934" cy="4845047"/>
            <a:chOff x="1824110" y="1171331"/>
            <a:chExt cx="8618934" cy="4845047"/>
          </a:xfrm>
        </p:grpSpPr>
        <p:grpSp>
          <p:nvGrpSpPr>
            <p:cNvPr id="13" name="그룹 12"/>
            <p:cNvGrpSpPr/>
            <p:nvPr/>
          </p:nvGrpSpPr>
          <p:grpSpPr>
            <a:xfrm>
              <a:off x="1824110" y="3868231"/>
              <a:ext cx="3798672" cy="2148147"/>
              <a:chOff x="673443" y="3296881"/>
              <a:chExt cx="4844415" cy="2739514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443" y="3296882"/>
                <a:ext cx="2359903" cy="1327445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7954" y="3296881"/>
                <a:ext cx="2359903" cy="1327445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443" y="4708948"/>
                <a:ext cx="2341024" cy="1316826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7954" y="4708948"/>
                <a:ext cx="2359904" cy="1327447"/>
              </a:xfrm>
              <a:prstGeom prst="rect">
                <a:avLst/>
              </a:prstGeom>
            </p:spPr>
          </p:pic>
        </p:grpSp>
        <p:grpSp>
          <p:nvGrpSpPr>
            <p:cNvPr id="55" name="그룹 54"/>
            <p:cNvGrpSpPr/>
            <p:nvPr/>
          </p:nvGrpSpPr>
          <p:grpSpPr>
            <a:xfrm>
              <a:off x="6656269" y="4123946"/>
              <a:ext cx="3786775" cy="1570360"/>
              <a:chOff x="6902872" y="3394953"/>
              <a:chExt cx="4433845" cy="1838697"/>
            </a:xfrm>
          </p:grpSpPr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2872" y="3394953"/>
                <a:ext cx="1359035" cy="1812047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7685" y="3394953"/>
                <a:ext cx="1344231" cy="1792307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7694" y="3394953"/>
                <a:ext cx="1379023" cy="1838697"/>
              </a:xfrm>
              <a:prstGeom prst="rect">
                <a:avLst/>
              </a:prstGeom>
            </p:spPr>
          </p:pic>
        </p:grpSp>
        <p:grpSp>
          <p:nvGrpSpPr>
            <p:cNvPr id="58" name="그룹 57"/>
            <p:cNvGrpSpPr/>
            <p:nvPr/>
          </p:nvGrpSpPr>
          <p:grpSpPr>
            <a:xfrm>
              <a:off x="2891023" y="1171331"/>
              <a:ext cx="6832569" cy="2342165"/>
              <a:chOff x="2891023" y="1171331"/>
              <a:chExt cx="6832569" cy="2342165"/>
            </a:xfrm>
          </p:grpSpPr>
          <p:grpSp>
            <p:nvGrpSpPr>
              <p:cNvPr id="23" name="그래픽 12">
                <a:extLst>
                  <a:ext uri="{FF2B5EF4-FFF2-40B4-BE49-F238E27FC236}">
                    <a16:creationId xmlns:a16="http://schemas.microsoft.com/office/drawing/2014/main" id="{178AD7B7-7FC3-489B-AF14-9047DA22CFBD}"/>
                  </a:ext>
                </a:extLst>
              </p:cNvPr>
              <p:cNvGrpSpPr/>
              <p:nvPr/>
            </p:nvGrpSpPr>
            <p:grpSpPr>
              <a:xfrm>
                <a:off x="3617399" y="2027422"/>
                <a:ext cx="338119" cy="431641"/>
                <a:chOff x="7175600" y="3705226"/>
                <a:chExt cx="447675" cy="571500"/>
              </a:xfrm>
            </p:grpSpPr>
            <p:grpSp>
              <p:nvGrpSpPr>
                <p:cNvPr id="24" name="그래픽 12">
                  <a:extLst>
                    <a:ext uri="{FF2B5EF4-FFF2-40B4-BE49-F238E27FC236}">
                      <a16:creationId xmlns:a16="http://schemas.microsoft.com/office/drawing/2014/main" id="{178AD7B7-7FC3-489B-AF14-9047DA22CFBD}"/>
                    </a:ext>
                  </a:extLst>
                </p:cNvPr>
                <p:cNvGrpSpPr/>
                <p:nvPr/>
              </p:nvGrpSpPr>
              <p:grpSpPr>
                <a:xfrm>
                  <a:off x="7175600" y="3705226"/>
                  <a:ext cx="447675" cy="571500"/>
                  <a:chOff x="7175600" y="3705226"/>
                  <a:chExt cx="447675" cy="571500"/>
                </a:xfrm>
                <a:solidFill>
                  <a:srgbClr val="000000"/>
                </a:solidFill>
              </p:grpSpPr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4A041497-ADB4-4A55-B30F-B5CC8554E2E6}"/>
                      </a:ext>
                    </a:extLst>
                  </p:cNvPr>
                  <p:cNvSpPr/>
                  <p:nvPr/>
                </p:nvSpPr>
                <p:spPr>
                  <a:xfrm>
                    <a:off x="7270850" y="3914776"/>
                    <a:ext cx="257175" cy="19050"/>
                  </a:xfrm>
                  <a:custGeom>
                    <a:avLst/>
                    <a:gdLst>
                      <a:gd name="connsiteX0" fmla="*/ 247650 w 257175"/>
                      <a:gd name="connsiteY0" fmla="*/ 0 h 19050"/>
                      <a:gd name="connsiteX1" fmla="*/ 9525 w 257175"/>
                      <a:gd name="connsiteY1" fmla="*/ 0 h 19050"/>
                      <a:gd name="connsiteX2" fmla="*/ 0 w 257175"/>
                      <a:gd name="connsiteY2" fmla="*/ 9525 h 19050"/>
                      <a:gd name="connsiteX3" fmla="*/ 9525 w 257175"/>
                      <a:gd name="connsiteY3" fmla="*/ 19050 h 19050"/>
                      <a:gd name="connsiteX4" fmla="*/ 247650 w 257175"/>
                      <a:gd name="connsiteY4" fmla="*/ 19050 h 19050"/>
                      <a:gd name="connsiteX5" fmla="*/ 257175 w 257175"/>
                      <a:gd name="connsiteY5" fmla="*/ 9525 h 19050"/>
                      <a:gd name="connsiteX6" fmla="*/ 247650 w 257175"/>
                      <a:gd name="connsiteY6" fmla="*/ 0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7175" h="19050">
                        <a:moveTo>
                          <a:pt x="247650" y="0"/>
                        </a:moveTo>
                        <a:lnTo>
                          <a:pt x="9525" y="0"/>
                        </a:lnTo>
                        <a:cubicBezTo>
                          <a:pt x="4267" y="0"/>
                          <a:pt x="0" y="4258"/>
                          <a:pt x="0" y="9525"/>
                        </a:cubicBezTo>
                        <a:cubicBezTo>
                          <a:pt x="0" y="14792"/>
                          <a:pt x="4267" y="19050"/>
                          <a:pt x="9525" y="19050"/>
                        </a:cubicBezTo>
                        <a:lnTo>
                          <a:pt x="247650" y="19050"/>
                        </a:lnTo>
                        <a:cubicBezTo>
                          <a:pt x="252908" y="19050"/>
                          <a:pt x="257175" y="14792"/>
                          <a:pt x="257175" y="9525"/>
                        </a:cubicBezTo>
                        <a:cubicBezTo>
                          <a:pt x="257175" y="4258"/>
                          <a:pt x="252908" y="0"/>
                          <a:pt x="247650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AD9C7CE9-F70B-444B-9440-80A1F86D85F9}"/>
                      </a:ext>
                    </a:extLst>
                  </p:cNvPr>
                  <p:cNvSpPr/>
                  <p:nvPr/>
                </p:nvSpPr>
                <p:spPr>
                  <a:xfrm>
                    <a:off x="7270850" y="3838576"/>
                    <a:ext cx="114300" cy="19050"/>
                  </a:xfrm>
                  <a:custGeom>
                    <a:avLst/>
                    <a:gdLst>
                      <a:gd name="connsiteX0" fmla="*/ 9525 w 114300"/>
                      <a:gd name="connsiteY0" fmla="*/ 19050 h 19050"/>
                      <a:gd name="connsiteX1" fmla="*/ 104775 w 114300"/>
                      <a:gd name="connsiteY1" fmla="*/ 19050 h 19050"/>
                      <a:gd name="connsiteX2" fmla="*/ 114300 w 114300"/>
                      <a:gd name="connsiteY2" fmla="*/ 9525 h 19050"/>
                      <a:gd name="connsiteX3" fmla="*/ 104775 w 114300"/>
                      <a:gd name="connsiteY3" fmla="*/ 0 h 19050"/>
                      <a:gd name="connsiteX4" fmla="*/ 9525 w 114300"/>
                      <a:gd name="connsiteY4" fmla="*/ 0 h 19050"/>
                      <a:gd name="connsiteX5" fmla="*/ 0 w 114300"/>
                      <a:gd name="connsiteY5" fmla="*/ 9525 h 19050"/>
                      <a:gd name="connsiteX6" fmla="*/ 9525 w 114300"/>
                      <a:gd name="connsiteY6" fmla="*/ 19050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300" h="19050">
                        <a:moveTo>
                          <a:pt x="9525" y="19050"/>
                        </a:moveTo>
                        <a:lnTo>
                          <a:pt x="104775" y="19050"/>
                        </a:lnTo>
                        <a:cubicBezTo>
                          <a:pt x="110033" y="19050"/>
                          <a:pt x="114300" y="14792"/>
                          <a:pt x="114300" y="9525"/>
                        </a:cubicBezTo>
                        <a:cubicBezTo>
                          <a:pt x="114300" y="4258"/>
                          <a:pt x="110033" y="0"/>
                          <a:pt x="104775" y="0"/>
                        </a:cubicBezTo>
                        <a:lnTo>
                          <a:pt x="9525" y="0"/>
                        </a:lnTo>
                        <a:cubicBezTo>
                          <a:pt x="4267" y="0"/>
                          <a:pt x="0" y="4258"/>
                          <a:pt x="0" y="9525"/>
                        </a:cubicBezTo>
                        <a:cubicBezTo>
                          <a:pt x="0" y="14792"/>
                          <a:pt x="4267" y="19050"/>
                          <a:pt x="9525" y="1905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자유형: 도형 27">
                    <a:extLst>
                      <a:ext uri="{FF2B5EF4-FFF2-40B4-BE49-F238E27FC236}">
                        <a16:creationId xmlns:a16="http://schemas.microsoft.com/office/drawing/2014/main" id="{2B4629B4-C0A5-49E8-AB02-41C6A108B708}"/>
                      </a:ext>
                    </a:extLst>
                  </p:cNvPr>
                  <p:cNvSpPr/>
                  <p:nvPr/>
                </p:nvSpPr>
                <p:spPr>
                  <a:xfrm>
                    <a:off x="7270850" y="3990976"/>
                    <a:ext cx="257175" cy="19050"/>
                  </a:xfrm>
                  <a:custGeom>
                    <a:avLst/>
                    <a:gdLst>
                      <a:gd name="connsiteX0" fmla="*/ 247650 w 257175"/>
                      <a:gd name="connsiteY0" fmla="*/ 0 h 19050"/>
                      <a:gd name="connsiteX1" fmla="*/ 9525 w 257175"/>
                      <a:gd name="connsiteY1" fmla="*/ 0 h 19050"/>
                      <a:gd name="connsiteX2" fmla="*/ 0 w 257175"/>
                      <a:gd name="connsiteY2" fmla="*/ 9525 h 19050"/>
                      <a:gd name="connsiteX3" fmla="*/ 9525 w 257175"/>
                      <a:gd name="connsiteY3" fmla="*/ 19050 h 19050"/>
                      <a:gd name="connsiteX4" fmla="*/ 247650 w 257175"/>
                      <a:gd name="connsiteY4" fmla="*/ 19050 h 19050"/>
                      <a:gd name="connsiteX5" fmla="*/ 257175 w 257175"/>
                      <a:gd name="connsiteY5" fmla="*/ 9525 h 19050"/>
                      <a:gd name="connsiteX6" fmla="*/ 247650 w 257175"/>
                      <a:gd name="connsiteY6" fmla="*/ 0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7175" h="19050">
                        <a:moveTo>
                          <a:pt x="247650" y="0"/>
                        </a:moveTo>
                        <a:lnTo>
                          <a:pt x="9525" y="0"/>
                        </a:lnTo>
                        <a:cubicBezTo>
                          <a:pt x="4267" y="0"/>
                          <a:pt x="0" y="4258"/>
                          <a:pt x="0" y="9525"/>
                        </a:cubicBezTo>
                        <a:cubicBezTo>
                          <a:pt x="0" y="14792"/>
                          <a:pt x="4267" y="19050"/>
                          <a:pt x="9525" y="19050"/>
                        </a:cubicBezTo>
                        <a:lnTo>
                          <a:pt x="247650" y="19050"/>
                        </a:lnTo>
                        <a:cubicBezTo>
                          <a:pt x="252908" y="19050"/>
                          <a:pt x="257175" y="14792"/>
                          <a:pt x="257175" y="9525"/>
                        </a:cubicBezTo>
                        <a:cubicBezTo>
                          <a:pt x="257175" y="4258"/>
                          <a:pt x="252908" y="0"/>
                          <a:pt x="247650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자유형: 도형 28">
                    <a:extLst>
                      <a:ext uri="{FF2B5EF4-FFF2-40B4-BE49-F238E27FC236}">
                        <a16:creationId xmlns:a16="http://schemas.microsoft.com/office/drawing/2014/main" id="{417BEE18-4EDB-48EB-BD40-EF9D99052636}"/>
                      </a:ext>
                    </a:extLst>
                  </p:cNvPr>
                  <p:cNvSpPr/>
                  <p:nvPr/>
                </p:nvSpPr>
                <p:spPr>
                  <a:xfrm>
                    <a:off x="7270850" y="4067176"/>
                    <a:ext cx="257175" cy="19050"/>
                  </a:xfrm>
                  <a:custGeom>
                    <a:avLst/>
                    <a:gdLst>
                      <a:gd name="connsiteX0" fmla="*/ 247650 w 257175"/>
                      <a:gd name="connsiteY0" fmla="*/ 0 h 19050"/>
                      <a:gd name="connsiteX1" fmla="*/ 9525 w 257175"/>
                      <a:gd name="connsiteY1" fmla="*/ 0 h 19050"/>
                      <a:gd name="connsiteX2" fmla="*/ 0 w 257175"/>
                      <a:gd name="connsiteY2" fmla="*/ 9525 h 19050"/>
                      <a:gd name="connsiteX3" fmla="*/ 9525 w 257175"/>
                      <a:gd name="connsiteY3" fmla="*/ 19050 h 19050"/>
                      <a:gd name="connsiteX4" fmla="*/ 247650 w 257175"/>
                      <a:gd name="connsiteY4" fmla="*/ 19050 h 19050"/>
                      <a:gd name="connsiteX5" fmla="*/ 257175 w 257175"/>
                      <a:gd name="connsiteY5" fmla="*/ 9525 h 19050"/>
                      <a:gd name="connsiteX6" fmla="*/ 247650 w 257175"/>
                      <a:gd name="connsiteY6" fmla="*/ 0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7175" h="19050">
                        <a:moveTo>
                          <a:pt x="247650" y="0"/>
                        </a:moveTo>
                        <a:lnTo>
                          <a:pt x="9525" y="0"/>
                        </a:lnTo>
                        <a:cubicBezTo>
                          <a:pt x="4267" y="0"/>
                          <a:pt x="0" y="4258"/>
                          <a:pt x="0" y="9525"/>
                        </a:cubicBezTo>
                        <a:cubicBezTo>
                          <a:pt x="0" y="14792"/>
                          <a:pt x="4267" y="19050"/>
                          <a:pt x="9525" y="19050"/>
                        </a:cubicBezTo>
                        <a:lnTo>
                          <a:pt x="247650" y="19050"/>
                        </a:lnTo>
                        <a:cubicBezTo>
                          <a:pt x="252908" y="19050"/>
                          <a:pt x="257175" y="14792"/>
                          <a:pt x="257175" y="9525"/>
                        </a:cubicBezTo>
                        <a:cubicBezTo>
                          <a:pt x="257175" y="4258"/>
                          <a:pt x="252908" y="0"/>
                          <a:pt x="247650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자유형: 도형 29">
                    <a:extLst>
                      <a:ext uri="{FF2B5EF4-FFF2-40B4-BE49-F238E27FC236}">
                        <a16:creationId xmlns:a16="http://schemas.microsoft.com/office/drawing/2014/main" id="{B14C2FA7-19DF-4B35-9445-64CD1C1B6EB4}"/>
                      </a:ext>
                    </a:extLst>
                  </p:cNvPr>
                  <p:cNvSpPr/>
                  <p:nvPr/>
                </p:nvSpPr>
                <p:spPr>
                  <a:xfrm>
                    <a:off x="7270850" y="4143376"/>
                    <a:ext cx="257175" cy="19050"/>
                  </a:xfrm>
                  <a:custGeom>
                    <a:avLst/>
                    <a:gdLst>
                      <a:gd name="connsiteX0" fmla="*/ 247650 w 257175"/>
                      <a:gd name="connsiteY0" fmla="*/ 0 h 19050"/>
                      <a:gd name="connsiteX1" fmla="*/ 9525 w 257175"/>
                      <a:gd name="connsiteY1" fmla="*/ 0 h 19050"/>
                      <a:gd name="connsiteX2" fmla="*/ 0 w 257175"/>
                      <a:gd name="connsiteY2" fmla="*/ 9525 h 19050"/>
                      <a:gd name="connsiteX3" fmla="*/ 9525 w 257175"/>
                      <a:gd name="connsiteY3" fmla="*/ 19050 h 19050"/>
                      <a:gd name="connsiteX4" fmla="*/ 247650 w 257175"/>
                      <a:gd name="connsiteY4" fmla="*/ 19050 h 19050"/>
                      <a:gd name="connsiteX5" fmla="*/ 257175 w 257175"/>
                      <a:gd name="connsiteY5" fmla="*/ 9525 h 19050"/>
                      <a:gd name="connsiteX6" fmla="*/ 247650 w 257175"/>
                      <a:gd name="connsiteY6" fmla="*/ 0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7175" h="19050">
                        <a:moveTo>
                          <a:pt x="247650" y="0"/>
                        </a:moveTo>
                        <a:lnTo>
                          <a:pt x="9525" y="0"/>
                        </a:lnTo>
                        <a:cubicBezTo>
                          <a:pt x="4267" y="0"/>
                          <a:pt x="0" y="4258"/>
                          <a:pt x="0" y="9525"/>
                        </a:cubicBezTo>
                        <a:cubicBezTo>
                          <a:pt x="0" y="14792"/>
                          <a:pt x="4267" y="19050"/>
                          <a:pt x="9525" y="19050"/>
                        </a:cubicBezTo>
                        <a:lnTo>
                          <a:pt x="247650" y="19050"/>
                        </a:lnTo>
                        <a:cubicBezTo>
                          <a:pt x="252908" y="19050"/>
                          <a:pt x="257175" y="14792"/>
                          <a:pt x="257175" y="9525"/>
                        </a:cubicBezTo>
                        <a:cubicBezTo>
                          <a:pt x="257175" y="4258"/>
                          <a:pt x="252908" y="0"/>
                          <a:pt x="247650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22B21541-E980-4B3C-9F46-3D171D70071E}"/>
                      </a:ext>
                    </a:extLst>
                  </p:cNvPr>
                  <p:cNvSpPr/>
                  <p:nvPr/>
                </p:nvSpPr>
                <p:spPr>
                  <a:xfrm>
                    <a:off x="7175600" y="3705226"/>
                    <a:ext cx="447675" cy="571500"/>
                  </a:xfrm>
                  <a:custGeom>
                    <a:avLst/>
                    <a:gdLst>
                      <a:gd name="connsiteX0" fmla="*/ 308743 w 447675"/>
                      <a:gd name="connsiteY0" fmla="*/ 0 h 571500"/>
                      <a:gd name="connsiteX1" fmla="*/ 0 w 447675"/>
                      <a:gd name="connsiteY1" fmla="*/ 0 h 571500"/>
                      <a:gd name="connsiteX2" fmla="*/ 0 w 447675"/>
                      <a:gd name="connsiteY2" fmla="*/ 571500 h 571500"/>
                      <a:gd name="connsiteX3" fmla="*/ 447675 w 447675"/>
                      <a:gd name="connsiteY3" fmla="*/ 571500 h 571500"/>
                      <a:gd name="connsiteX4" fmla="*/ 447675 w 447675"/>
                      <a:gd name="connsiteY4" fmla="*/ 138932 h 571500"/>
                      <a:gd name="connsiteX5" fmla="*/ 308743 w 447675"/>
                      <a:gd name="connsiteY5" fmla="*/ 0 h 571500"/>
                      <a:gd name="connsiteX6" fmla="*/ 314325 w 447675"/>
                      <a:gd name="connsiteY6" fmla="*/ 32518 h 571500"/>
                      <a:gd name="connsiteX7" fmla="*/ 415157 w 447675"/>
                      <a:gd name="connsiteY7" fmla="*/ 133350 h 571500"/>
                      <a:gd name="connsiteX8" fmla="*/ 314325 w 447675"/>
                      <a:gd name="connsiteY8" fmla="*/ 133350 h 571500"/>
                      <a:gd name="connsiteX9" fmla="*/ 314325 w 447675"/>
                      <a:gd name="connsiteY9" fmla="*/ 32518 h 571500"/>
                      <a:gd name="connsiteX10" fmla="*/ 19050 w 447675"/>
                      <a:gd name="connsiteY10" fmla="*/ 552450 h 571500"/>
                      <a:gd name="connsiteX11" fmla="*/ 19050 w 447675"/>
                      <a:gd name="connsiteY11" fmla="*/ 19050 h 571500"/>
                      <a:gd name="connsiteX12" fmla="*/ 295275 w 447675"/>
                      <a:gd name="connsiteY12" fmla="*/ 19050 h 571500"/>
                      <a:gd name="connsiteX13" fmla="*/ 295275 w 447675"/>
                      <a:gd name="connsiteY13" fmla="*/ 152400 h 571500"/>
                      <a:gd name="connsiteX14" fmla="*/ 428625 w 447675"/>
                      <a:gd name="connsiteY14" fmla="*/ 152400 h 571500"/>
                      <a:gd name="connsiteX15" fmla="*/ 428625 w 447675"/>
                      <a:gd name="connsiteY15" fmla="*/ 552450 h 571500"/>
                      <a:gd name="connsiteX16" fmla="*/ 19050 w 447675"/>
                      <a:gd name="connsiteY16" fmla="*/ 552450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7675" h="571500">
                        <a:moveTo>
                          <a:pt x="308743" y="0"/>
                        </a:moveTo>
                        <a:lnTo>
                          <a:pt x="0" y="0"/>
                        </a:lnTo>
                        <a:lnTo>
                          <a:pt x="0" y="571500"/>
                        </a:lnTo>
                        <a:lnTo>
                          <a:pt x="447675" y="571500"/>
                        </a:lnTo>
                        <a:lnTo>
                          <a:pt x="447675" y="138932"/>
                        </a:lnTo>
                        <a:lnTo>
                          <a:pt x="308743" y="0"/>
                        </a:lnTo>
                        <a:close/>
                        <a:moveTo>
                          <a:pt x="314325" y="32518"/>
                        </a:moveTo>
                        <a:lnTo>
                          <a:pt x="415157" y="133350"/>
                        </a:lnTo>
                        <a:lnTo>
                          <a:pt x="314325" y="133350"/>
                        </a:lnTo>
                        <a:lnTo>
                          <a:pt x="314325" y="32518"/>
                        </a:lnTo>
                        <a:close/>
                        <a:moveTo>
                          <a:pt x="19050" y="552450"/>
                        </a:moveTo>
                        <a:lnTo>
                          <a:pt x="19050" y="19050"/>
                        </a:lnTo>
                        <a:lnTo>
                          <a:pt x="295275" y="19050"/>
                        </a:lnTo>
                        <a:lnTo>
                          <a:pt x="295275" y="152400"/>
                        </a:lnTo>
                        <a:lnTo>
                          <a:pt x="428625" y="152400"/>
                        </a:lnTo>
                        <a:lnTo>
                          <a:pt x="428625" y="552450"/>
                        </a:lnTo>
                        <a:lnTo>
                          <a:pt x="19050" y="552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B58B24A-0875-4D45-BE3E-2498C1DFA4A0}"/>
                  </a:ext>
                </a:extLst>
              </p:cNvPr>
              <p:cNvSpPr txBox="1"/>
              <p:nvPr/>
            </p:nvSpPr>
            <p:spPr>
              <a:xfrm>
                <a:off x="2891023" y="2652052"/>
                <a:ext cx="17908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ebo Black" panose="00000A00000000000000" pitchFamily="2" charset="-79"/>
                    <a:ea typeface="나눔스퀘어" panose="020B0600000101010101" pitchFamily="50" charset="-127"/>
                    <a:cs typeface="Heebo Black" panose="00000A00000000000000" pitchFamily="2" charset="-79"/>
                  </a:rPr>
                  <a:t>건물 균열 탐지 이미지</a:t>
                </a:r>
                <a:endPara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eebo Black" panose="00000A00000000000000" pitchFamily="2" charset="-79"/>
                  <a:ea typeface="나눔스퀘어" panose="020B0600000101010101" pitchFamily="50" charset="-127"/>
                  <a:cs typeface="Heebo Black" panose="00000A00000000000000" pitchFamily="2" charset="-79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D27E3FE-D123-462B-B67F-11A8A0E9CFB4}"/>
                  </a:ext>
                </a:extLst>
              </p:cNvPr>
              <p:cNvSpPr txBox="1"/>
              <p:nvPr/>
            </p:nvSpPr>
            <p:spPr>
              <a:xfrm>
                <a:off x="3455015" y="2949469"/>
                <a:ext cx="663964" cy="335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400" b="1" spc="-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Heebo Black" panose="00000A00000000000000" pitchFamily="2" charset="-79"/>
                  </a:rPr>
                  <a:t>3.7 TB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Heebo Black" panose="00000A00000000000000" pitchFamily="2" charset="-79"/>
                </a:endParaRPr>
              </a:p>
            </p:txBody>
          </p:sp>
          <p:grpSp>
            <p:nvGrpSpPr>
              <p:cNvPr id="41" name="그룹 40"/>
              <p:cNvGrpSpPr/>
              <p:nvPr/>
            </p:nvGrpSpPr>
            <p:grpSpPr>
              <a:xfrm>
                <a:off x="3714213" y="3322996"/>
                <a:ext cx="229954" cy="190500"/>
                <a:chOff x="3085708" y="2766406"/>
                <a:chExt cx="229954" cy="190500"/>
              </a:xfrm>
            </p:grpSpPr>
            <p:cxnSp>
              <p:nvCxnSpPr>
                <p:cNvPr id="139" name="직선 연결선 138">
                  <a:extLst>
                    <a:ext uri="{FF2B5EF4-FFF2-40B4-BE49-F238E27FC236}">
                      <a16:creationId xmlns:a16="http://schemas.microsoft.com/office/drawing/2014/main" id="{0CC17555-36A4-4927-BD18-79D8B96B0E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3220412" y="2766406"/>
                  <a:ext cx="0" cy="19050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>
                  <a:extLst>
                    <a:ext uri="{FF2B5EF4-FFF2-40B4-BE49-F238E27FC236}">
                      <a16:creationId xmlns:a16="http://schemas.microsoft.com/office/drawing/2014/main" id="{94EAB377-10C7-410B-B19D-8318114980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900000" flipH="1">
                  <a:off x="3085708" y="2766406"/>
                  <a:ext cx="0" cy="19050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그래픽 12">
                <a:extLst>
                  <a:ext uri="{FF2B5EF4-FFF2-40B4-BE49-F238E27FC236}">
                    <a16:creationId xmlns:a16="http://schemas.microsoft.com/office/drawing/2014/main" id="{178AD7B7-7FC3-489B-AF14-9047DA22CFBD}"/>
                  </a:ext>
                </a:extLst>
              </p:cNvPr>
              <p:cNvGrpSpPr/>
              <p:nvPr/>
            </p:nvGrpSpPr>
            <p:grpSpPr>
              <a:xfrm>
                <a:off x="8391389" y="2027422"/>
                <a:ext cx="338119" cy="431641"/>
                <a:chOff x="7175600" y="3705226"/>
                <a:chExt cx="447675" cy="571500"/>
              </a:xfrm>
            </p:grpSpPr>
            <p:grpSp>
              <p:nvGrpSpPr>
                <p:cNvPr id="99" name="그래픽 12">
                  <a:extLst>
                    <a:ext uri="{FF2B5EF4-FFF2-40B4-BE49-F238E27FC236}">
                      <a16:creationId xmlns:a16="http://schemas.microsoft.com/office/drawing/2014/main" id="{178AD7B7-7FC3-489B-AF14-9047DA22CFBD}"/>
                    </a:ext>
                  </a:extLst>
                </p:cNvPr>
                <p:cNvGrpSpPr/>
                <p:nvPr/>
              </p:nvGrpSpPr>
              <p:grpSpPr>
                <a:xfrm>
                  <a:off x="7175600" y="3705226"/>
                  <a:ext cx="447675" cy="571500"/>
                  <a:chOff x="7175600" y="3705226"/>
                  <a:chExt cx="447675" cy="571500"/>
                </a:xfrm>
                <a:solidFill>
                  <a:srgbClr val="000000"/>
                </a:solidFill>
              </p:grpSpPr>
              <p:sp>
                <p:nvSpPr>
                  <p:cNvPr id="100" name="자유형: 도형 24">
                    <a:extLst>
                      <a:ext uri="{FF2B5EF4-FFF2-40B4-BE49-F238E27FC236}">
                        <a16:creationId xmlns:a16="http://schemas.microsoft.com/office/drawing/2014/main" id="{4A041497-ADB4-4A55-B30F-B5CC8554E2E6}"/>
                      </a:ext>
                    </a:extLst>
                  </p:cNvPr>
                  <p:cNvSpPr/>
                  <p:nvPr/>
                </p:nvSpPr>
                <p:spPr>
                  <a:xfrm>
                    <a:off x="7270850" y="3914776"/>
                    <a:ext cx="257175" cy="19050"/>
                  </a:xfrm>
                  <a:custGeom>
                    <a:avLst/>
                    <a:gdLst>
                      <a:gd name="connsiteX0" fmla="*/ 247650 w 257175"/>
                      <a:gd name="connsiteY0" fmla="*/ 0 h 19050"/>
                      <a:gd name="connsiteX1" fmla="*/ 9525 w 257175"/>
                      <a:gd name="connsiteY1" fmla="*/ 0 h 19050"/>
                      <a:gd name="connsiteX2" fmla="*/ 0 w 257175"/>
                      <a:gd name="connsiteY2" fmla="*/ 9525 h 19050"/>
                      <a:gd name="connsiteX3" fmla="*/ 9525 w 257175"/>
                      <a:gd name="connsiteY3" fmla="*/ 19050 h 19050"/>
                      <a:gd name="connsiteX4" fmla="*/ 247650 w 257175"/>
                      <a:gd name="connsiteY4" fmla="*/ 19050 h 19050"/>
                      <a:gd name="connsiteX5" fmla="*/ 257175 w 257175"/>
                      <a:gd name="connsiteY5" fmla="*/ 9525 h 19050"/>
                      <a:gd name="connsiteX6" fmla="*/ 247650 w 257175"/>
                      <a:gd name="connsiteY6" fmla="*/ 0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7175" h="19050">
                        <a:moveTo>
                          <a:pt x="247650" y="0"/>
                        </a:moveTo>
                        <a:lnTo>
                          <a:pt x="9525" y="0"/>
                        </a:lnTo>
                        <a:cubicBezTo>
                          <a:pt x="4267" y="0"/>
                          <a:pt x="0" y="4258"/>
                          <a:pt x="0" y="9525"/>
                        </a:cubicBezTo>
                        <a:cubicBezTo>
                          <a:pt x="0" y="14792"/>
                          <a:pt x="4267" y="19050"/>
                          <a:pt x="9525" y="19050"/>
                        </a:cubicBezTo>
                        <a:lnTo>
                          <a:pt x="247650" y="19050"/>
                        </a:lnTo>
                        <a:cubicBezTo>
                          <a:pt x="252908" y="19050"/>
                          <a:pt x="257175" y="14792"/>
                          <a:pt x="257175" y="9525"/>
                        </a:cubicBezTo>
                        <a:cubicBezTo>
                          <a:pt x="257175" y="4258"/>
                          <a:pt x="252908" y="0"/>
                          <a:pt x="247650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자유형: 도형 26">
                    <a:extLst>
                      <a:ext uri="{FF2B5EF4-FFF2-40B4-BE49-F238E27FC236}">
                        <a16:creationId xmlns:a16="http://schemas.microsoft.com/office/drawing/2014/main" id="{AD9C7CE9-F70B-444B-9440-80A1F86D85F9}"/>
                      </a:ext>
                    </a:extLst>
                  </p:cNvPr>
                  <p:cNvSpPr/>
                  <p:nvPr/>
                </p:nvSpPr>
                <p:spPr>
                  <a:xfrm>
                    <a:off x="7270850" y="3838576"/>
                    <a:ext cx="114300" cy="19050"/>
                  </a:xfrm>
                  <a:custGeom>
                    <a:avLst/>
                    <a:gdLst>
                      <a:gd name="connsiteX0" fmla="*/ 9525 w 114300"/>
                      <a:gd name="connsiteY0" fmla="*/ 19050 h 19050"/>
                      <a:gd name="connsiteX1" fmla="*/ 104775 w 114300"/>
                      <a:gd name="connsiteY1" fmla="*/ 19050 h 19050"/>
                      <a:gd name="connsiteX2" fmla="*/ 114300 w 114300"/>
                      <a:gd name="connsiteY2" fmla="*/ 9525 h 19050"/>
                      <a:gd name="connsiteX3" fmla="*/ 104775 w 114300"/>
                      <a:gd name="connsiteY3" fmla="*/ 0 h 19050"/>
                      <a:gd name="connsiteX4" fmla="*/ 9525 w 114300"/>
                      <a:gd name="connsiteY4" fmla="*/ 0 h 19050"/>
                      <a:gd name="connsiteX5" fmla="*/ 0 w 114300"/>
                      <a:gd name="connsiteY5" fmla="*/ 9525 h 19050"/>
                      <a:gd name="connsiteX6" fmla="*/ 9525 w 114300"/>
                      <a:gd name="connsiteY6" fmla="*/ 19050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4300" h="19050">
                        <a:moveTo>
                          <a:pt x="9525" y="19050"/>
                        </a:moveTo>
                        <a:lnTo>
                          <a:pt x="104775" y="19050"/>
                        </a:lnTo>
                        <a:cubicBezTo>
                          <a:pt x="110033" y="19050"/>
                          <a:pt x="114300" y="14792"/>
                          <a:pt x="114300" y="9525"/>
                        </a:cubicBezTo>
                        <a:cubicBezTo>
                          <a:pt x="114300" y="4258"/>
                          <a:pt x="110033" y="0"/>
                          <a:pt x="104775" y="0"/>
                        </a:cubicBezTo>
                        <a:lnTo>
                          <a:pt x="9525" y="0"/>
                        </a:lnTo>
                        <a:cubicBezTo>
                          <a:pt x="4267" y="0"/>
                          <a:pt x="0" y="4258"/>
                          <a:pt x="0" y="9525"/>
                        </a:cubicBezTo>
                        <a:cubicBezTo>
                          <a:pt x="0" y="14792"/>
                          <a:pt x="4267" y="19050"/>
                          <a:pt x="9525" y="1905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자유형: 도형 27">
                    <a:extLst>
                      <a:ext uri="{FF2B5EF4-FFF2-40B4-BE49-F238E27FC236}">
                        <a16:creationId xmlns:a16="http://schemas.microsoft.com/office/drawing/2014/main" id="{2B4629B4-C0A5-49E8-AB02-41C6A108B708}"/>
                      </a:ext>
                    </a:extLst>
                  </p:cNvPr>
                  <p:cNvSpPr/>
                  <p:nvPr/>
                </p:nvSpPr>
                <p:spPr>
                  <a:xfrm>
                    <a:off x="7270850" y="3990976"/>
                    <a:ext cx="257175" cy="19050"/>
                  </a:xfrm>
                  <a:custGeom>
                    <a:avLst/>
                    <a:gdLst>
                      <a:gd name="connsiteX0" fmla="*/ 247650 w 257175"/>
                      <a:gd name="connsiteY0" fmla="*/ 0 h 19050"/>
                      <a:gd name="connsiteX1" fmla="*/ 9525 w 257175"/>
                      <a:gd name="connsiteY1" fmla="*/ 0 h 19050"/>
                      <a:gd name="connsiteX2" fmla="*/ 0 w 257175"/>
                      <a:gd name="connsiteY2" fmla="*/ 9525 h 19050"/>
                      <a:gd name="connsiteX3" fmla="*/ 9525 w 257175"/>
                      <a:gd name="connsiteY3" fmla="*/ 19050 h 19050"/>
                      <a:gd name="connsiteX4" fmla="*/ 247650 w 257175"/>
                      <a:gd name="connsiteY4" fmla="*/ 19050 h 19050"/>
                      <a:gd name="connsiteX5" fmla="*/ 257175 w 257175"/>
                      <a:gd name="connsiteY5" fmla="*/ 9525 h 19050"/>
                      <a:gd name="connsiteX6" fmla="*/ 247650 w 257175"/>
                      <a:gd name="connsiteY6" fmla="*/ 0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7175" h="19050">
                        <a:moveTo>
                          <a:pt x="247650" y="0"/>
                        </a:moveTo>
                        <a:lnTo>
                          <a:pt x="9525" y="0"/>
                        </a:lnTo>
                        <a:cubicBezTo>
                          <a:pt x="4267" y="0"/>
                          <a:pt x="0" y="4258"/>
                          <a:pt x="0" y="9525"/>
                        </a:cubicBezTo>
                        <a:cubicBezTo>
                          <a:pt x="0" y="14792"/>
                          <a:pt x="4267" y="19050"/>
                          <a:pt x="9525" y="19050"/>
                        </a:cubicBezTo>
                        <a:lnTo>
                          <a:pt x="247650" y="19050"/>
                        </a:lnTo>
                        <a:cubicBezTo>
                          <a:pt x="252908" y="19050"/>
                          <a:pt x="257175" y="14792"/>
                          <a:pt x="257175" y="9525"/>
                        </a:cubicBezTo>
                        <a:cubicBezTo>
                          <a:pt x="257175" y="4258"/>
                          <a:pt x="252908" y="0"/>
                          <a:pt x="247650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자유형: 도형 28">
                    <a:extLst>
                      <a:ext uri="{FF2B5EF4-FFF2-40B4-BE49-F238E27FC236}">
                        <a16:creationId xmlns:a16="http://schemas.microsoft.com/office/drawing/2014/main" id="{417BEE18-4EDB-48EB-BD40-EF9D99052636}"/>
                      </a:ext>
                    </a:extLst>
                  </p:cNvPr>
                  <p:cNvSpPr/>
                  <p:nvPr/>
                </p:nvSpPr>
                <p:spPr>
                  <a:xfrm>
                    <a:off x="7270850" y="4067176"/>
                    <a:ext cx="257175" cy="19050"/>
                  </a:xfrm>
                  <a:custGeom>
                    <a:avLst/>
                    <a:gdLst>
                      <a:gd name="connsiteX0" fmla="*/ 247650 w 257175"/>
                      <a:gd name="connsiteY0" fmla="*/ 0 h 19050"/>
                      <a:gd name="connsiteX1" fmla="*/ 9525 w 257175"/>
                      <a:gd name="connsiteY1" fmla="*/ 0 h 19050"/>
                      <a:gd name="connsiteX2" fmla="*/ 0 w 257175"/>
                      <a:gd name="connsiteY2" fmla="*/ 9525 h 19050"/>
                      <a:gd name="connsiteX3" fmla="*/ 9525 w 257175"/>
                      <a:gd name="connsiteY3" fmla="*/ 19050 h 19050"/>
                      <a:gd name="connsiteX4" fmla="*/ 247650 w 257175"/>
                      <a:gd name="connsiteY4" fmla="*/ 19050 h 19050"/>
                      <a:gd name="connsiteX5" fmla="*/ 257175 w 257175"/>
                      <a:gd name="connsiteY5" fmla="*/ 9525 h 19050"/>
                      <a:gd name="connsiteX6" fmla="*/ 247650 w 257175"/>
                      <a:gd name="connsiteY6" fmla="*/ 0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7175" h="19050">
                        <a:moveTo>
                          <a:pt x="247650" y="0"/>
                        </a:moveTo>
                        <a:lnTo>
                          <a:pt x="9525" y="0"/>
                        </a:lnTo>
                        <a:cubicBezTo>
                          <a:pt x="4267" y="0"/>
                          <a:pt x="0" y="4258"/>
                          <a:pt x="0" y="9525"/>
                        </a:cubicBezTo>
                        <a:cubicBezTo>
                          <a:pt x="0" y="14792"/>
                          <a:pt x="4267" y="19050"/>
                          <a:pt x="9525" y="19050"/>
                        </a:cubicBezTo>
                        <a:lnTo>
                          <a:pt x="247650" y="19050"/>
                        </a:lnTo>
                        <a:cubicBezTo>
                          <a:pt x="252908" y="19050"/>
                          <a:pt x="257175" y="14792"/>
                          <a:pt x="257175" y="9525"/>
                        </a:cubicBezTo>
                        <a:cubicBezTo>
                          <a:pt x="257175" y="4258"/>
                          <a:pt x="252908" y="0"/>
                          <a:pt x="247650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자유형: 도형 29">
                    <a:extLst>
                      <a:ext uri="{FF2B5EF4-FFF2-40B4-BE49-F238E27FC236}">
                        <a16:creationId xmlns:a16="http://schemas.microsoft.com/office/drawing/2014/main" id="{B14C2FA7-19DF-4B35-9445-64CD1C1B6EB4}"/>
                      </a:ext>
                    </a:extLst>
                  </p:cNvPr>
                  <p:cNvSpPr/>
                  <p:nvPr/>
                </p:nvSpPr>
                <p:spPr>
                  <a:xfrm>
                    <a:off x="7270850" y="4143376"/>
                    <a:ext cx="257175" cy="19050"/>
                  </a:xfrm>
                  <a:custGeom>
                    <a:avLst/>
                    <a:gdLst>
                      <a:gd name="connsiteX0" fmla="*/ 247650 w 257175"/>
                      <a:gd name="connsiteY0" fmla="*/ 0 h 19050"/>
                      <a:gd name="connsiteX1" fmla="*/ 9525 w 257175"/>
                      <a:gd name="connsiteY1" fmla="*/ 0 h 19050"/>
                      <a:gd name="connsiteX2" fmla="*/ 0 w 257175"/>
                      <a:gd name="connsiteY2" fmla="*/ 9525 h 19050"/>
                      <a:gd name="connsiteX3" fmla="*/ 9525 w 257175"/>
                      <a:gd name="connsiteY3" fmla="*/ 19050 h 19050"/>
                      <a:gd name="connsiteX4" fmla="*/ 247650 w 257175"/>
                      <a:gd name="connsiteY4" fmla="*/ 19050 h 19050"/>
                      <a:gd name="connsiteX5" fmla="*/ 257175 w 257175"/>
                      <a:gd name="connsiteY5" fmla="*/ 9525 h 19050"/>
                      <a:gd name="connsiteX6" fmla="*/ 247650 w 257175"/>
                      <a:gd name="connsiteY6" fmla="*/ 0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7175" h="19050">
                        <a:moveTo>
                          <a:pt x="247650" y="0"/>
                        </a:moveTo>
                        <a:lnTo>
                          <a:pt x="9525" y="0"/>
                        </a:lnTo>
                        <a:cubicBezTo>
                          <a:pt x="4267" y="0"/>
                          <a:pt x="0" y="4258"/>
                          <a:pt x="0" y="9525"/>
                        </a:cubicBezTo>
                        <a:cubicBezTo>
                          <a:pt x="0" y="14792"/>
                          <a:pt x="4267" y="19050"/>
                          <a:pt x="9525" y="19050"/>
                        </a:cubicBezTo>
                        <a:lnTo>
                          <a:pt x="247650" y="19050"/>
                        </a:lnTo>
                        <a:cubicBezTo>
                          <a:pt x="252908" y="19050"/>
                          <a:pt x="257175" y="14792"/>
                          <a:pt x="257175" y="9525"/>
                        </a:cubicBezTo>
                        <a:cubicBezTo>
                          <a:pt x="257175" y="4258"/>
                          <a:pt x="252908" y="0"/>
                          <a:pt x="247650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자유형: 도형 30">
                    <a:extLst>
                      <a:ext uri="{FF2B5EF4-FFF2-40B4-BE49-F238E27FC236}">
                        <a16:creationId xmlns:a16="http://schemas.microsoft.com/office/drawing/2014/main" id="{22B21541-E980-4B3C-9F46-3D171D70071E}"/>
                      </a:ext>
                    </a:extLst>
                  </p:cNvPr>
                  <p:cNvSpPr/>
                  <p:nvPr/>
                </p:nvSpPr>
                <p:spPr>
                  <a:xfrm>
                    <a:off x="7175600" y="3705226"/>
                    <a:ext cx="447675" cy="571500"/>
                  </a:xfrm>
                  <a:custGeom>
                    <a:avLst/>
                    <a:gdLst>
                      <a:gd name="connsiteX0" fmla="*/ 308743 w 447675"/>
                      <a:gd name="connsiteY0" fmla="*/ 0 h 571500"/>
                      <a:gd name="connsiteX1" fmla="*/ 0 w 447675"/>
                      <a:gd name="connsiteY1" fmla="*/ 0 h 571500"/>
                      <a:gd name="connsiteX2" fmla="*/ 0 w 447675"/>
                      <a:gd name="connsiteY2" fmla="*/ 571500 h 571500"/>
                      <a:gd name="connsiteX3" fmla="*/ 447675 w 447675"/>
                      <a:gd name="connsiteY3" fmla="*/ 571500 h 571500"/>
                      <a:gd name="connsiteX4" fmla="*/ 447675 w 447675"/>
                      <a:gd name="connsiteY4" fmla="*/ 138932 h 571500"/>
                      <a:gd name="connsiteX5" fmla="*/ 308743 w 447675"/>
                      <a:gd name="connsiteY5" fmla="*/ 0 h 571500"/>
                      <a:gd name="connsiteX6" fmla="*/ 314325 w 447675"/>
                      <a:gd name="connsiteY6" fmla="*/ 32518 h 571500"/>
                      <a:gd name="connsiteX7" fmla="*/ 415157 w 447675"/>
                      <a:gd name="connsiteY7" fmla="*/ 133350 h 571500"/>
                      <a:gd name="connsiteX8" fmla="*/ 314325 w 447675"/>
                      <a:gd name="connsiteY8" fmla="*/ 133350 h 571500"/>
                      <a:gd name="connsiteX9" fmla="*/ 314325 w 447675"/>
                      <a:gd name="connsiteY9" fmla="*/ 32518 h 571500"/>
                      <a:gd name="connsiteX10" fmla="*/ 19050 w 447675"/>
                      <a:gd name="connsiteY10" fmla="*/ 552450 h 571500"/>
                      <a:gd name="connsiteX11" fmla="*/ 19050 w 447675"/>
                      <a:gd name="connsiteY11" fmla="*/ 19050 h 571500"/>
                      <a:gd name="connsiteX12" fmla="*/ 295275 w 447675"/>
                      <a:gd name="connsiteY12" fmla="*/ 19050 h 571500"/>
                      <a:gd name="connsiteX13" fmla="*/ 295275 w 447675"/>
                      <a:gd name="connsiteY13" fmla="*/ 152400 h 571500"/>
                      <a:gd name="connsiteX14" fmla="*/ 428625 w 447675"/>
                      <a:gd name="connsiteY14" fmla="*/ 152400 h 571500"/>
                      <a:gd name="connsiteX15" fmla="*/ 428625 w 447675"/>
                      <a:gd name="connsiteY15" fmla="*/ 552450 h 571500"/>
                      <a:gd name="connsiteX16" fmla="*/ 19050 w 447675"/>
                      <a:gd name="connsiteY16" fmla="*/ 552450 h 571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7675" h="571500">
                        <a:moveTo>
                          <a:pt x="308743" y="0"/>
                        </a:moveTo>
                        <a:lnTo>
                          <a:pt x="0" y="0"/>
                        </a:lnTo>
                        <a:lnTo>
                          <a:pt x="0" y="571500"/>
                        </a:lnTo>
                        <a:lnTo>
                          <a:pt x="447675" y="571500"/>
                        </a:lnTo>
                        <a:lnTo>
                          <a:pt x="447675" y="138932"/>
                        </a:lnTo>
                        <a:lnTo>
                          <a:pt x="308743" y="0"/>
                        </a:lnTo>
                        <a:close/>
                        <a:moveTo>
                          <a:pt x="314325" y="32518"/>
                        </a:moveTo>
                        <a:lnTo>
                          <a:pt x="415157" y="133350"/>
                        </a:lnTo>
                        <a:lnTo>
                          <a:pt x="314325" y="133350"/>
                        </a:lnTo>
                        <a:lnTo>
                          <a:pt x="314325" y="32518"/>
                        </a:lnTo>
                        <a:close/>
                        <a:moveTo>
                          <a:pt x="19050" y="552450"/>
                        </a:moveTo>
                        <a:lnTo>
                          <a:pt x="19050" y="19050"/>
                        </a:lnTo>
                        <a:lnTo>
                          <a:pt x="295275" y="19050"/>
                        </a:lnTo>
                        <a:lnTo>
                          <a:pt x="295275" y="152400"/>
                        </a:lnTo>
                        <a:lnTo>
                          <a:pt x="428625" y="152400"/>
                        </a:lnTo>
                        <a:lnTo>
                          <a:pt x="428625" y="552450"/>
                        </a:lnTo>
                        <a:lnTo>
                          <a:pt x="19050" y="552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B58B24A-0875-4D45-BE3E-2498C1DFA4A0}"/>
                  </a:ext>
                </a:extLst>
              </p:cNvPr>
              <p:cNvSpPr txBox="1"/>
              <p:nvPr/>
            </p:nvSpPr>
            <p:spPr>
              <a:xfrm>
                <a:off x="7397314" y="2652052"/>
                <a:ext cx="2326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Heebo Black" panose="00000A00000000000000" pitchFamily="2" charset="-79"/>
                    <a:ea typeface="나눔스퀘어" panose="020B0600000101010101" pitchFamily="50" charset="-127"/>
                    <a:cs typeface="Heebo Black" panose="00000A00000000000000" pitchFamily="2" charset="-79"/>
                  </a:rPr>
                  <a:t>서울시 노후 주택 균열 데이터</a:t>
                </a:r>
                <a:endPara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eebo Black" panose="00000A00000000000000" pitchFamily="2" charset="-79"/>
                  <a:ea typeface="나눔스퀘어" panose="020B0600000101010101" pitchFamily="50" charset="-127"/>
                  <a:cs typeface="Heebo Black" panose="00000A00000000000000" pitchFamily="2" charset="-79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D27E3FE-D123-462B-B67F-11A8A0E9CFB4}"/>
                  </a:ext>
                </a:extLst>
              </p:cNvPr>
              <p:cNvSpPr txBox="1"/>
              <p:nvPr/>
            </p:nvSpPr>
            <p:spPr>
              <a:xfrm>
                <a:off x="8189731" y="2949469"/>
                <a:ext cx="742511" cy="335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400" b="1" spc="-5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Heebo Black" panose="00000A00000000000000" pitchFamily="2" charset="-79"/>
                  </a:rPr>
                  <a:t>407 GB</a:t>
                </a:r>
                <a:endParaRPr lang="en-US" altLang="ko-KR" sz="140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Heebo Black" panose="00000A00000000000000" pitchFamily="2" charset="-79"/>
                </a:endParaRPr>
              </a:p>
            </p:txBody>
          </p: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0CC17555-36A4-4927-BD18-79D8B96B0E2E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8622907" y="3322996"/>
                <a:ext cx="0" cy="190500"/>
              </a:xfrm>
              <a:prstGeom prst="line">
                <a:avLst/>
              </a:prstGeom>
              <a:ln w="127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94EAB377-10C7-410B-B19D-83181149801D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H="1">
                <a:off x="8488203" y="3322996"/>
                <a:ext cx="0" cy="190500"/>
              </a:xfrm>
              <a:prstGeom prst="line">
                <a:avLst/>
              </a:prstGeom>
              <a:ln w="12700" cap="rnd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74" name="Picture 2" descr="안심존 포털 | AI 허브"/>
              <p:cNvPicPr>
                <a:picLocks noChangeAspect="1" noChangeArrowheads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5096" y="1171331"/>
                <a:ext cx="2196715" cy="6304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971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5492" y="1168249"/>
            <a:ext cx="10041016" cy="4813378"/>
            <a:chOff x="1075492" y="1227231"/>
            <a:chExt cx="10041016" cy="481337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6051" t="36411" r="27546" b="27011"/>
            <a:stretch/>
          </p:blipFill>
          <p:spPr>
            <a:xfrm>
              <a:off x="2398596" y="2220642"/>
              <a:ext cx="1883902" cy="193467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1075492" y="1337918"/>
              <a:ext cx="4216854" cy="3199477"/>
              <a:chOff x="673443" y="1545918"/>
              <a:chExt cx="4216854" cy="319947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443" y="1545918"/>
                <a:ext cx="4216854" cy="3199477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259466" y="1968701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건축 </a:t>
                </a:r>
                <a:r>
                  <a:rPr lang="ko-KR" altLang="en-US" sz="2000" dirty="0" err="1" smtClean="0"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구조사</a:t>
                </a:r>
                <a:endParaRPr lang="ko-KR" altLang="en-US" sz="2000" dirty="0">
                  <a:latin typeface="AppleSDGothicNeoH00" panose="02000503000000000000" pitchFamily="2" charset="-127"/>
                  <a:ea typeface="AppleSDGothicNeoH00" panose="02000503000000000000" pitchFamily="2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6878369" y="1227231"/>
              <a:ext cx="4238139" cy="3107470"/>
              <a:chOff x="6476320" y="1435231"/>
              <a:chExt cx="4238139" cy="310747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6320" y="1435231"/>
                <a:ext cx="4238139" cy="3107470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7950875" y="1968701"/>
                <a:ext cx="13580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err="1" smtClean="0"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드론</a:t>
                </a:r>
                <a:r>
                  <a:rPr lang="ko-KR" altLang="en-US" sz="2000" dirty="0" smtClean="0"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 조종사</a:t>
                </a:r>
                <a:endParaRPr lang="ko-KR" altLang="en-US" sz="2000" dirty="0">
                  <a:latin typeface="AppleSDGothicNeoH00" panose="02000503000000000000" pitchFamily="2" charset="-127"/>
                  <a:ea typeface="AppleSDGothicNeoH00" panose="02000503000000000000" pitchFamily="2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1669458" y="4332449"/>
              <a:ext cx="3352200" cy="1708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건물 안전을 판단하는 직업</a:t>
              </a:r>
              <a:endPara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판단 업무 </a:t>
              </a:r>
              <a:r>
                <a:rPr lang="ko-KR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→ </a:t>
              </a:r>
              <a:r>
                <a:rPr lang="ko-KR" alt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경력 </a:t>
              </a:r>
              <a:r>
                <a:rPr lang="en-US" altLang="ko-KR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r>
                <a:rPr lang="ko-KR" altLang="en-US" sz="1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년급</a:t>
              </a:r>
              <a:r>
                <a:rPr lang="ko-KR" alt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실무자</a:t>
              </a:r>
              <a:endPara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40</a:t>
              </a:r>
              <a:r>
                <a:rPr lang="ko-KR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 이상 건축 계열 </a:t>
              </a:r>
              <a:r>
                <a:rPr lang="ko-KR" altLang="en-US" sz="1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현직자</a:t>
              </a:r>
              <a:endPara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직업에서 오래 근무하였기에</a:t>
              </a:r>
              <a:endPara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보수적인 성격</a:t>
              </a:r>
              <a:r>
                <a:rPr lang="ko-KR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가지고 있을 가능성이 높음</a:t>
              </a:r>
              <a:endPara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50522" y="4332449"/>
              <a:ext cx="3515706" cy="1708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드론</a:t>
              </a:r>
              <a:r>
                <a:rPr lang="ko-KR" alt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조종사 자격증</a:t>
              </a:r>
              <a:r>
                <a:rPr lang="ko-KR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보유한 사람</a:t>
              </a:r>
              <a:endPara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드론을</a:t>
              </a:r>
              <a:r>
                <a:rPr lang="ko-KR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실제로 조종하는 사람</a:t>
              </a:r>
              <a:endPara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</a:t>
              </a:r>
              <a:r>
                <a:rPr lang="ko-KR" altLang="en-US" sz="14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앙한</a:t>
              </a:r>
              <a:r>
                <a:rPr lang="ko-KR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연령대와 성별의 사람</a:t>
              </a:r>
              <a:endPara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 자격증에 도전을 꺼리지 않는 사람으로</a:t>
              </a:r>
              <a:endPara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외향적인 성격</a:t>
              </a:r>
              <a:r>
                <a:rPr lang="ko-KR" altLang="en-US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 확률이 높음</a:t>
              </a:r>
              <a:endParaRPr lang="ko-KR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505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33413" y="1358912"/>
            <a:ext cx="10725175" cy="4432051"/>
            <a:chOff x="539181" y="1432182"/>
            <a:chExt cx="10725175" cy="4432051"/>
          </a:xfrm>
        </p:grpSpPr>
        <p:sp>
          <p:nvSpPr>
            <p:cNvPr id="61" name="자유형 60"/>
            <p:cNvSpPr/>
            <p:nvPr/>
          </p:nvSpPr>
          <p:spPr>
            <a:xfrm rot="7249829">
              <a:off x="3858160" y="4447487"/>
              <a:ext cx="505954" cy="884666"/>
            </a:xfrm>
            <a:custGeom>
              <a:avLst/>
              <a:gdLst>
                <a:gd name="connsiteX0" fmla="*/ 126246 w 505954"/>
                <a:gd name="connsiteY0" fmla="*/ 884666 h 884666"/>
                <a:gd name="connsiteX1" fmla="*/ 0 w 505954"/>
                <a:gd name="connsiteY1" fmla="*/ 0 h 884666"/>
                <a:gd name="connsiteX2" fmla="*/ 505954 w 505954"/>
                <a:gd name="connsiteY2" fmla="*/ 0 h 884666"/>
                <a:gd name="connsiteX3" fmla="*/ 386707 w 505954"/>
                <a:gd name="connsiteY3" fmla="*/ 835620 h 884666"/>
                <a:gd name="connsiteX4" fmla="*/ 299095 w 505954"/>
                <a:gd name="connsiteY4" fmla="*/ 845693 h 88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54" h="884666">
                  <a:moveTo>
                    <a:pt x="126246" y="884666"/>
                  </a:moveTo>
                  <a:lnTo>
                    <a:pt x="0" y="0"/>
                  </a:lnTo>
                  <a:lnTo>
                    <a:pt x="505954" y="0"/>
                  </a:lnTo>
                  <a:lnTo>
                    <a:pt x="386707" y="835620"/>
                  </a:lnTo>
                  <a:lnTo>
                    <a:pt x="299095" y="845693"/>
                  </a:lnTo>
                  <a:close/>
                </a:path>
              </a:pathLst>
            </a:custGeom>
            <a:solidFill>
              <a:srgbClr val="5E6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 rot="6299728">
              <a:off x="3859518" y="3813470"/>
              <a:ext cx="544675" cy="621411"/>
            </a:xfrm>
            <a:custGeom>
              <a:avLst/>
              <a:gdLst>
                <a:gd name="connsiteX0" fmla="*/ 95465 w 544675"/>
                <a:gd name="connsiteY0" fmla="*/ 621411 h 621411"/>
                <a:gd name="connsiteX1" fmla="*/ 0 w 544675"/>
                <a:gd name="connsiteY1" fmla="*/ 0 h 621411"/>
                <a:gd name="connsiteX2" fmla="*/ 544675 w 544675"/>
                <a:gd name="connsiteY2" fmla="*/ 0 h 621411"/>
                <a:gd name="connsiteX3" fmla="*/ 461891 w 544675"/>
                <a:gd name="connsiteY3" fmla="*/ 538867 h 621411"/>
                <a:gd name="connsiteX4" fmla="*/ 452947 w 544675"/>
                <a:gd name="connsiteY4" fmla="*/ 539836 h 621411"/>
                <a:gd name="connsiteX5" fmla="*/ 185515 w 544675"/>
                <a:gd name="connsiteY5" fmla="*/ 594327 h 62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675" h="621411">
                  <a:moveTo>
                    <a:pt x="95465" y="621411"/>
                  </a:moveTo>
                  <a:lnTo>
                    <a:pt x="0" y="0"/>
                  </a:lnTo>
                  <a:lnTo>
                    <a:pt x="544675" y="0"/>
                  </a:lnTo>
                  <a:lnTo>
                    <a:pt x="461891" y="538867"/>
                  </a:lnTo>
                  <a:lnTo>
                    <a:pt x="452947" y="539836"/>
                  </a:lnTo>
                  <a:cubicBezTo>
                    <a:pt x="365139" y="552115"/>
                    <a:pt x="275656" y="570181"/>
                    <a:pt x="185515" y="594327"/>
                  </a:cubicBezTo>
                  <a:close/>
                </a:path>
              </a:pathLst>
            </a:custGeom>
            <a:solidFill>
              <a:srgbClr val="4348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98084" y="5464123"/>
              <a:ext cx="13580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건축 </a:t>
              </a:r>
              <a:r>
                <a:rPr lang="ko-KR" altLang="en-US" sz="2000" dirty="0" err="1" smtClean="0"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구조사</a:t>
              </a:r>
              <a:endParaRPr lang="ko-KR" altLang="en-US" sz="2000" dirty="0"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rot="2900358">
              <a:off x="3861656" y="2165403"/>
              <a:ext cx="457954" cy="1130867"/>
            </a:xfrm>
            <a:custGeom>
              <a:avLst/>
              <a:gdLst>
                <a:gd name="connsiteX0" fmla="*/ 0 w 454107"/>
                <a:gd name="connsiteY0" fmla="*/ 0 h 1130867"/>
                <a:gd name="connsiteX1" fmla="*/ 454107 w 454107"/>
                <a:gd name="connsiteY1" fmla="*/ 0 h 1130867"/>
                <a:gd name="connsiteX2" fmla="*/ 300538 w 454107"/>
                <a:gd name="connsiteY2" fmla="*/ 1130867 h 1130867"/>
                <a:gd name="connsiteX3" fmla="*/ 147936 w 454107"/>
                <a:gd name="connsiteY3" fmla="*/ 1089383 h 113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07" h="1130867">
                  <a:moveTo>
                    <a:pt x="0" y="0"/>
                  </a:moveTo>
                  <a:lnTo>
                    <a:pt x="454107" y="0"/>
                  </a:lnTo>
                  <a:lnTo>
                    <a:pt x="300538" y="1130867"/>
                  </a:lnTo>
                  <a:lnTo>
                    <a:pt x="147936" y="1089383"/>
                  </a:lnTo>
                  <a:close/>
                </a:path>
              </a:pathLst>
            </a:custGeom>
            <a:solidFill>
              <a:srgbClr val="23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61869" y="2183915"/>
              <a:ext cx="4547759" cy="545123"/>
            </a:xfrm>
            <a:prstGeom prst="rect">
              <a:avLst/>
            </a:prstGeom>
            <a:solidFill>
              <a:srgbClr val="343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8753925" y="1949194"/>
              <a:ext cx="1014564" cy="1014564"/>
            </a:xfrm>
            <a:prstGeom prst="ellipse">
              <a:avLst/>
            </a:prstGeom>
            <a:solidFill>
              <a:srgbClr val="3438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 rot="4191166">
              <a:off x="3860578" y="3086799"/>
              <a:ext cx="541225" cy="689981"/>
            </a:xfrm>
            <a:custGeom>
              <a:avLst/>
              <a:gdLst>
                <a:gd name="connsiteX0" fmla="*/ 0 w 541225"/>
                <a:gd name="connsiteY0" fmla="*/ 0 h 689981"/>
                <a:gd name="connsiteX1" fmla="*/ 541225 w 541225"/>
                <a:gd name="connsiteY1" fmla="*/ 0 h 689981"/>
                <a:gd name="connsiteX2" fmla="*/ 438205 w 541225"/>
                <a:gd name="connsiteY2" fmla="*/ 689981 h 689981"/>
                <a:gd name="connsiteX3" fmla="*/ 425148 w 541225"/>
                <a:gd name="connsiteY3" fmla="*/ 686510 h 689981"/>
                <a:gd name="connsiteX4" fmla="*/ 170578 w 541225"/>
                <a:gd name="connsiteY4" fmla="*/ 643706 h 689981"/>
                <a:gd name="connsiteX5" fmla="*/ 95716 w 541225"/>
                <a:gd name="connsiteY5" fmla="*/ 641061 h 68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225" h="689981">
                  <a:moveTo>
                    <a:pt x="0" y="0"/>
                  </a:moveTo>
                  <a:lnTo>
                    <a:pt x="541225" y="0"/>
                  </a:lnTo>
                  <a:lnTo>
                    <a:pt x="438205" y="689981"/>
                  </a:lnTo>
                  <a:lnTo>
                    <a:pt x="425148" y="686510"/>
                  </a:lnTo>
                  <a:cubicBezTo>
                    <a:pt x="338797" y="666396"/>
                    <a:pt x="253594" y="652194"/>
                    <a:pt x="170578" y="643706"/>
                  </a:cubicBezTo>
                  <a:lnTo>
                    <a:pt x="95716" y="641061"/>
                  </a:lnTo>
                  <a:close/>
                </a:path>
              </a:pathLst>
            </a:custGeom>
            <a:solidFill>
              <a:srgbClr val="5E6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61456" y="2271810"/>
              <a:ext cx="4123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신기술에 보수적</a:t>
              </a:r>
              <a:r>
                <a:rPr lang="en-US" altLang="ko-KR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수용성이 낮을 것으로 예상</a:t>
              </a:r>
              <a:endPara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363127" y="3058206"/>
              <a:ext cx="5295167" cy="545123"/>
            </a:xfrm>
            <a:prstGeom prst="rect">
              <a:avLst/>
            </a:prstGeom>
            <a:solidFill>
              <a:srgbClr val="787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9459217" y="2823485"/>
              <a:ext cx="1014564" cy="1014564"/>
            </a:xfrm>
            <a:prstGeom prst="ellipse">
              <a:avLst/>
            </a:prstGeom>
            <a:solidFill>
              <a:srgbClr val="787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363127" y="3926097"/>
              <a:ext cx="6110654" cy="545123"/>
            </a:xfrm>
            <a:prstGeom prst="rect">
              <a:avLst/>
            </a:prstGeom>
            <a:solidFill>
              <a:srgbClr val="5C6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10249792" y="3691376"/>
              <a:ext cx="1014564" cy="1014564"/>
            </a:xfrm>
            <a:prstGeom prst="ellipse">
              <a:avLst/>
            </a:prstGeom>
            <a:solidFill>
              <a:srgbClr val="5C63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363127" y="4790400"/>
              <a:ext cx="5295167" cy="545123"/>
            </a:xfrm>
            <a:prstGeom prst="rect">
              <a:avLst/>
            </a:prstGeom>
            <a:solidFill>
              <a:srgbClr val="787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9459217" y="4555679"/>
              <a:ext cx="1014564" cy="1014564"/>
            </a:xfrm>
            <a:prstGeom prst="ellipse">
              <a:avLst/>
            </a:prstGeom>
            <a:solidFill>
              <a:srgbClr val="787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62714" y="3146101"/>
              <a:ext cx="1342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직관적인 </a:t>
              </a:r>
              <a:r>
                <a:rPr lang="en-US" altLang="ko-KR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UI </a:t>
              </a:r>
              <a:endPara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62714" y="4013992"/>
              <a:ext cx="3376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모노톤</a:t>
              </a: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기반</a:t>
              </a:r>
              <a:r>
                <a:rPr lang="en-US" altLang="ko-KR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차가운톤으로 포인트 </a:t>
              </a:r>
              <a:endPara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662714" y="4878295"/>
              <a:ext cx="3033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드론</a:t>
              </a: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조종을 위한 날씨정보 제공</a:t>
              </a:r>
              <a:endPara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sp>
          <p:nvSpPr>
            <p:cNvPr id="30" name="오른쪽 화살표 29"/>
            <p:cNvSpPr/>
            <p:nvPr/>
          </p:nvSpPr>
          <p:spPr>
            <a:xfrm>
              <a:off x="5966322" y="3188170"/>
              <a:ext cx="516337" cy="285194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478786" y="3146101"/>
              <a:ext cx="284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한글 사용</a:t>
              </a:r>
              <a:r>
                <a:rPr lang="en-US" altLang="ko-KR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고딕체</a:t>
              </a:r>
              <a:r>
                <a:rPr lang="en-US" altLang="ko-KR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가독성</a:t>
              </a: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Up</a:t>
              </a:r>
              <a:endPara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2052" name="Picture 4" descr="closed mind Icon - Free PNG &amp; SVG 498108 - Noun Project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1431" y="2086700"/>
              <a:ext cx="739553" cy="73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9744483" y="3066951"/>
              <a:ext cx="444032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4000" b="1" dirty="0">
                  <a:solidFill>
                    <a:srgbClr val="CDCDC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한</a:t>
              </a:r>
            </a:p>
          </p:txBody>
        </p:sp>
        <p:sp>
          <p:nvSpPr>
            <p:cNvPr id="72" name="오른쪽 화살표 71"/>
            <p:cNvSpPr/>
            <p:nvPr/>
          </p:nvSpPr>
          <p:spPr>
            <a:xfrm>
              <a:off x="7898665" y="4056061"/>
              <a:ext cx="411749" cy="285194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388411" y="4013992"/>
              <a:ext cx="1766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차분</a:t>
              </a:r>
              <a:r>
                <a:rPr lang="en-US" altLang="ko-KR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, </a:t>
              </a:r>
              <a:r>
                <a:rPr lang="ko-KR" altLang="en-US" dirty="0" smtClean="0">
                  <a:solidFill>
                    <a:schemeClr val="bg1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깔끔한 느낌</a:t>
              </a:r>
              <a:endPara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2054" name="Picture 6" descr="카메라 드론 - 무료 과학 기술개 아이콘"/>
            <p:cNvPicPr>
              <a:picLocks noChangeAspect="1" noChangeArrowheads="1"/>
            </p:cNvPicPr>
            <p:nvPr/>
          </p:nvPicPr>
          <p:blipFill>
            <a:blip r:embed="rId3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1771" y="4778233"/>
              <a:ext cx="569457" cy="569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콧수염 PNG HD 품질 | PNG Play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41" b="19664"/>
            <a:stretch/>
          </p:blipFill>
          <p:spPr bwMode="auto">
            <a:xfrm>
              <a:off x="10433280" y="4178810"/>
              <a:ext cx="647589" cy="226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81" y="1432182"/>
              <a:ext cx="3675871" cy="3675871"/>
            </a:xfrm>
            <a:prstGeom prst="rect">
              <a:avLst/>
            </a:prstGeom>
          </p:spPr>
        </p:pic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8EAC72A-BA8D-4138-A708-AA98242CD74F}"/>
              </a:ext>
            </a:extLst>
          </p:cNvPr>
          <p:cNvSpPr/>
          <p:nvPr/>
        </p:nvSpPr>
        <p:spPr>
          <a:xfrm>
            <a:off x="746291" y="639306"/>
            <a:ext cx="10735582" cy="309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9C67297-6088-4651-9057-B329A422F017}"/>
              </a:ext>
            </a:extLst>
          </p:cNvPr>
          <p:cNvSpPr txBox="1"/>
          <p:nvPr/>
        </p:nvSpPr>
        <p:spPr>
          <a:xfrm>
            <a:off x="10451654" y="6335348"/>
            <a:ext cx="923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-2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Heebo" panose="00000500000000000000" pitchFamily="2" charset="-79"/>
                <a:ea typeface="나눔스퀘어" panose="020B0600000101010101" pitchFamily="50" charset="-127"/>
                <a:cs typeface="Heebo" panose="00000500000000000000" pitchFamily="2" charset="-79"/>
              </a:rPr>
              <a:t>D202 Sky Eye</a:t>
            </a:r>
            <a:endParaRPr lang="en-US" altLang="ko-KR" sz="1000" spc="-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Heebo" panose="00000500000000000000" pitchFamily="2" charset="-79"/>
              <a:ea typeface="나눔스퀘어" panose="020B0600000101010101" pitchFamily="50" charset="-127"/>
              <a:cs typeface="Heebo" panose="00000500000000000000" pitchFamily="2" charset="-79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EC679579-8A82-4284-A09B-527227C1FC39}"/>
              </a:ext>
            </a:extLst>
          </p:cNvPr>
          <p:cNvCxnSpPr/>
          <p:nvPr/>
        </p:nvCxnSpPr>
        <p:spPr>
          <a:xfrm>
            <a:off x="766763" y="6200775"/>
            <a:ext cx="1072991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림 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" y="6335348"/>
            <a:ext cx="1560579" cy="368809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853995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선정</a:t>
            </a:r>
            <a:endParaRPr lang="en-US" altLang="ko-KR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A5E57C-3648-4D0A-AC15-0C73F1568216}"/>
              </a:ext>
            </a:extLst>
          </p:cNvPr>
          <p:cNvSpPr txBox="1"/>
          <p:nvPr/>
        </p:nvSpPr>
        <p:spPr>
          <a:xfrm>
            <a:off x="4037072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페르소나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5610577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시나리오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9006054" y="667245"/>
            <a:ext cx="6527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아키텍처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31E5A6-6DA5-4F18-907F-FDBD3EC81537}"/>
              </a:ext>
            </a:extLst>
          </p:cNvPr>
          <p:cNvSpPr txBox="1"/>
          <p:nvPr/>
        </p:nvSpPr>
        <p:spPr>
          <a:xfrm>
            <a:off x="2438721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주제 소개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44AFA49-B259-49F2-9428-7E36123DE9D6}"/>
              </a:ext>
            </a:extLst>
          </p:cNvPr>
          <p:cNvSpPr txBox="1"/>
          <p:nvPr/>
        </p:nvSpPr>
        <p:spPr>
          <a:xfrm>
            <a:off x="7165649" y="667245"/>
            <a:ext cx="8354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플로우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 차트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49ABC92-87F5-430A-8362-9C87F5EDB8C0}"/>
              </a:ext>
            </a:extLst>
          </p:cNvPr>
          <p:cNvSpPr txBox="1"/>
          <p:nvPr/>
        </p:nvSpPr>
        <p:spPr>
          <a:xfrm>
            <a:off x="10668528" y="6672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Heebo" panose="00000500000000000000" pitchFamily="2" charset="-79"/>
              </a:rPr>
              <a:t>진행 현황</a:t>
            </a:r>
            <a:endParaRPr lang="en-US" altLang="ko-KR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Heebo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88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534</Words>
  <Application>Microsoft Office PowerPoint</Application>
  <PresentationFormat>와이드스크린</PresentationFormat>
  <Paragraphs>236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나눔스퀘어 Light</vt:lpstr>
      <vt:lpstr>Great Vibes</vt:lpstr>
      <vt:lpstr>AppleSDGothicNeoH00</vt:lpstr>
      <vt:lpstr>AppleSDGothicNeoEB00</vt:lpstr>
      <vt:lpstr>AppleSDGothicNeoB00</vt:lpstr>
      <vt:lpstr>Calibri Light</vt:lpstr>
      <vt:lpstr>맑은 고딕</vt:lpstr>
      <vt:lpstr>Calibri</vt:lpstr>
      <vt:lpstr>Heebo</vt:lpstr>
      <vt:lpstr>나눔스퀘어</vt:lpstr>
      <vt:lpstr>나눔스퀘어 Bold</vt:lpstr>
      <vt:lpstr>Arial</vt:lpstr>
      <vt:lpstr>Heebo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SSAFY</cp:lastModifiedBy>
  <cp:revision>85</cp:revision>
  <dcterms:created xsi:type="dcterms:W3CDTF">2019-08-03T08:01:22Z</dcterms:created>
  <dcterms:modified xsi:type="dcterms:W3CDTF">2023-04-20T08:59:39Z</dcterms:modified>
</cp:coreProperties>
</file>